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76" r:id="rId1"/>
  </p:sldMasterIdLst>
  <p:notesMasterIdLst>
    <p:notesMasterId r:id="rId64"/>
  </p:notesMasterIdLst>
  <p:sldIdLst>
    <p:sldId id="256" r:id="rId2"/>
    <p:sldId id="257" r:id="rId3"/>
    <p:sldId id="327" r:id="rId4"/>
    <p:sldId id="258" r:id="rId5"/>
    <p:sldId id="278" r:id="rId6"/>
    <p:sldId id="259" r:id="rId7"/>
    <p:sldId id="273" r:id="rId8"/>
    <p:sldId id="274" r:id="rId9"/>
    <p:sldId id="275" r:id="rId10"/>
    <p:sldId id="260" r:id="rId11"/>
    <p:sldId id="279" r:id="rId12"/>
    <p:sldId id="261" r:id="rId13"/>
    <p:sldId id="287" r:id="rId14"/>
    <p:sldId id="283" r:id="rId15"/>
    <p:sldId id="284" r:id="rId16"/>
    <p:sldId id="294" r:id="rId17"/>
    <p:sldId id="331" r:id="rId18"/>
    <p:sldId id="292" r:id="rId19"/>
    <p:sldId id="293" r:id="rId20"/>
    <p:sldId id="285" r:id="rId21"/>
    <p:sldId id="302" r:id="rId22"/>
    <p:sldId id="303" r:id="rId23"/>
    <p:sldId id="286" r:id="rId24"/>
    <p:sldId id="304" r:id="rId25"/>
    <p:sldId id="307" r:id="rId26"/>
    <p:sldId id="305" r:id="rId27"/>
    <p:sldId id="306" r:id="rId28"/>
    <p:sldId id="271" r:id="rId29"/>
    <p:sldId id="308" r:id="rId30"/>
    <p:sldId id="316" r:id="rId31"/>
    <p:sldId id="289" r:id="rId32"/>
    <p:sldId id="309" r:id="rId33"/>
    <p:sldId id="310" r:id="rId34"/>
    <p:sldId id="263" r:id="rId35"/>
    <p:sldId id="301" r:id="rId36"/>
    <p:sldId id="269" r:id="rId37"/>
    <p:sldId id="322" r:id="rId38"/>
    <p:sldId id="323" r:id="rId39"/>
    <p:sldId id="311" r:id="rId40"/>
    <p:sldId id="312" r:id="rId41"/>
    <p:sldId id="314" r:id="rId42"/>
    <p:sldId id="313" r:id="rId43"/>
    <p:sldId id="315" r:id="rId44"/>
    <p:sldId id="276" r:id="rId45"/>
    <p:sldId id="277" r:id="rId46"/>
    <p:sldId id="300" r:id="rId47"/>
    <p:sldId id="270" r:id="rId48"/>
    <p:sldId id="298" r:id="rId49"/>
    <p:sldId id="299" r:id="rId50"/>
    <p:sldId id="296" r:id="rId51"/>
    <p:sldId id="328" r:id="rId52"/>
    <p:sldId id="264" r:id="rId53"/>
    <p:sldId id="281" r:id="rId54"/>
    <p:sldId id="290" r:id="rId55"/>
    <p:sldId id="282" r:id="rId56"/>
    <p:sldId id="330" r:id="rId57"/>
    <p:sldId id="268" r:id="rId58"/>
    <p:sldId id="329" r:id="rId59"/>
    <p:sldId id="272" r:id="rId60"/>
    <p:sldId id="326" r:id="rId61"/>
    <p:sldId id="324" r:id="rId62"/>
    <p:sldId id="325" r:id="rId63"/>
  </p:sldIdLst>
  <p:sldSz cx="9144000" cy="6858000" type="screen4x3"/>
  <p:notesSz cx="6858000" cy="9144000"/>
  <p:embeddedFontLst>
    <p:embeddedFont>
      <p:font typeface="Calibri" pitchFamily="34" charset="0"/>
      <p:regular r:id="rId65"/>
      <p:bold r:id="rId66"/>
      <p:italic r:id="rId67"/>
      <p:boldItalic r:id="rId6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9999FF"/>
    <a:srgbClr val="CC3300"/>
  </p:clrMru>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4656" autoAdjust="0"/>
    <p:restoredTop sz="91167" autoAdjust="0"/>
  </p:normalViewPr>
  <p:slideViewPr>
    <p:cSldViewPr>
      <p:cViewPr varScale="1">
        <p:scale>
          <a:sx n="53" d="100"/>
          <a:sy n="53" d="100"/>
        </p:scale>
        <p:origin x="-710"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13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4.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16F8FA-D9C4-41AE-9ED0-A2CDF3806DCF}" type="doc">
      <dgm:prSet loTypeId="urn:microsoft.com/office/officeart/2005/8/layout/process2" loCatId="process" qsTypeId="urn:microsoft.com/office/officeart/2005/8/quickstyle/simple1" qsCatId="simple" csTypeId="urn:microsoft.com/office/officeart/2005/8/colors/accent1_2" csCatId="accent1" phldr="1"/>
      <dgm:spPr/>
    </dgm:pt>
    <dgm:pt modelId="{D918BB92-6013-4F91-B8AF-227D090ACD1C}">
      <dgm:prSet phldrT="[Texto]" custT="1">
        <dgm:style>
          <a:lnRef idx="0">
            <a:schemeClr val="accent1"/>
          </a:lnRef>
          <a:fillRef idx="3">
            <a:schemeClr val="accent1"/>
          </a:fillRef>
          <a:effectRef idx="3">
            <a:schemeClr val="accent1"/>
          </a:effectRef>
          <a:fontRef idx="minor">
            <a:schemeClr val="lt1"/>
          </a:fontRef>
        </dgm:style>
      </dgm:prSet>
      <dgm:spPr/>
      <dgm:t>
        <a:bodyPr/>
        <a:lstStyle/>
        <a:p>
          <a:r>
            <a:rPr lang="en-US" sz="2800" b="1" dirty="0" smtClean="0">
              <a:effectLst>
                <a:outerShdw blurRad="38100" dist="38100" dir="2700000" algn="tl">
                  <a:srgbClr val="000000">
                    <a:alpha val="43137"/>
                  </a:srgbClr>
                </a:outerShdw>
              </a:effectLst>
            </a:rPr>
            <a:t>Apply  SE for Ontology development</a:t>
          </a:r>
        </a:p>
        <a:p>
          <a:r>
            <a:rPr lang="en-US" sz="2400" dirty="0" smtClean="0">
              <a:effectLst>
                <a:outerShdw blurRad="38100" dist="38100" dir="2700000" algn="tl">
                  <a:srgbClr val="000000">
                    <a:alpha val="43137"/>
                  </a:srgbClr>
                </a:outerShdw>
              </a:effectLst>
            </a:rPr>
            <a:t>(lifecycle, metrics, modeling languages, etc.)</a:t>
          </a:r>
          <a:endParaRPr lang="en-US" sz="2800" dirty="0">
            <a:effectLst>
              <a:outerShdw blurRad="38100" dist="38100" dir="2700000" algn="tl">
                <a:srgbClr val="000000">
                  <a:alpha val="43137"/>
                </a:srgbClr>
              </a:outerShdw>
            </a:effectLst>
          </a:endParaRPr>
        </a:p>
      </dgm:t>
    </dgm:pt>
    <dgm:pt modelId="{01083B62-6516-4378-93CE-9D4D5B78FFF8}" type="parTrans" cxnId="{CA70045B-A708-495E-84D2-F24C09B457C2}">
      <dgm:prSet/>
      <dgm:spPr/>
      <dgm:t>
        <a:bodyPr/>
        <a:lstStyle/>
        <a:p>
          <a:endParaRPr lang="en-US"/>
        </a:p>
      </dgm:t>
    </dgm:pt>
    <dgm:pt modelId="{6CBD47B5-1A72-4290-B9BF-7BB1DEA9BBAF}" type="sibTrans" cxnId="{CA70045B-A708-495E-84D2-F24C09B457C2}">
      <dgm:prSet>
        <dgm:style>
          <a:lnRef idx="1">
            <a:schemeClr val="accent3"/>
          </a:lnRef>
          <a:fillRef idx="3">
            <a:schemeClr val="accent3"/>
          </a:fillRef>
          <a:effectRef idx="2">
            <a:schemeClr val="accent3"/>
          </a:effectRef>
          <a:fontRef idx="minor">
            <a:schemeClr val="lt1"/>
          </a:fontRef>
        </dgm:style>
      </dgm:prSet>
      <dgm:spPr>
        <a:ln/>
      </dgm:spPr>
      <dgm:t>
        <a:bodyPr/>
        <a:lstStyle/>
        <a:p>
          <a:endParaRPr lang="en-US"/>
        </a:p>
      </dgm:t>
    </dgm:pt>
    <dgm:pt modelId="{0ACA81CE-1E7A-4705-817B-24746E10A7A7}">
      <dgm:prSet phldrT="[Texto]" custT="1">
        <dgm:style>
          <a:lnRef idx="0">
            <a:schemeClr val="accent4"/>
          </a:lnRef>
          <a:fillRef idx="3">
            <a:schemeClr val="accent4"/>
          </a:fillRef>
          <a:effectRef idx="3">
            <a:schemeClr val="accent4"/>
          </a:effectRef>
          <a:fontRef idx="minor">
            <a:schemeClr val="lt1"/>
          </a:fontRef>
        </dgm:style>
      </dgm:prSet>
      <dgm:spPr/>
      <dgm:t>
        <a:bodyPr/>
        <a:lstStyle/>
        <a:p>
          <a:r>
            <a:rPr lang="en-US" sz="3600" b="1" smtClean="0">
              <a:solidFill>
                <a:schemeClr val="bg1">
                  <a:lumMod val="95000"/>
                </a:schemeClr>
              </a:solidFill>
              <a:effectLst>
                <a:outerShdw blurRad="38100" dist="38100" dir="2700000" algn="tl">
                  <a:srgbClr val="000000">
                    <a:alpha val="43137"/>
                  </a:srgbClr>
                </a:outerShdw>
              </a:effectLst>
            </a:rPr>
            <a:t>Ontological Engineering </a:t>
          </a:r>
          <a:endParaRPr lang="en-US" sz="3600" b="1">
            <a:solidFill>
              <a:schemeClr val="bg1">
                <a:lumMod val="95000"/>
              </a:schemeClr>
            </a:solidFill>
            <a:effectLst>
              <a:outerShdw blurRad="38100" dist="38100" dir="2700000" algn="tl">
                <a:srgbClr val="000000">
                  <a:alpha val="43137"/>
                </a:srgbClr>
              </a:outerShdw>
            </a:effectLst>
          </a:endParaRPr>
        </a:p>
      </dgm:t>
    </dgm:pt>
    <dgm:pt modelId="{0BBB072D-408F-4BBC-BCEE-19636D28A9F3}" type="parTrans" cxnId="{0057F82A-7D83-4F63-AE63-706F8047D8A6}">
      <dgm:prSet/>
      <dgm:spPr/>
      <dgm:t>
        <a:bodyPr/>
        <a:lstStyle/>
        <a:p>
          <a:endParaRPr lang="en-US"/>
        </a:p>
      </dgm:t>
    </dgm:pt>
    <dgm:pt modelId="{19EFFB32-BE14-4118-BD75-B6C9607E46AB}" type="sibTrans" cxnId="{0057F82A-7D83-4F63-AE63-706F8047D8A6}">
      <dgm:prSet/>
      <dgm:spPr/>
      <dgm:t>
        <a:bodyPr/>
        <a:lstStyle/>
        <a:p>
          <a:endParaRPr lang="en-US"/>
        </a:p>
      </dgm:t>
    </dgm:pt>
    <dgm:pt modelId="{1D752051-C6F2-411F-94DA-6E90E480B450}" type="pres">
      <dgm:prSet presAssocID="{E616F8FA-D9C4-41AE-9ED0-A2CDF3806DCF}" presName="linearFlow" presStyleCnt="0">
        <dgm:presLayoutVars>
          <dgm:resizeHandles val="exact"/>
        </dgm:presLayoutVars>
      </dgm:prSet>
      <dgm:spPr/>
    </dgm:pt>
    <dgm:pt modelId="{632CBE87-8899-402C-9B59-AF755F65A0D8}" type="pres">
      <dgm:prSet presAssocID="{D918BB92-6013-4F91-B8AF-227D090ACD1C}" presName="node" presStyleLbl="node1" presStyleIdx="0" presStyleCnt="2" custScaleX="118194" custLinFactNeighborY="-6584">
        <dgm:presLayoutVars>
          <dgm:bulletEnabled val="1"/>
        </dgm:presLayoutVars>
      </dgm:prSet>
      <dgm:spPr/>
      <dgm:t>
        <a:bodyPr/>
        <a:lstStyle/>
        <a:p>
          <a:endParaRPr lang="en-US"/>
        </a:p>
      </dgm:t>
    </dgm:pt>
    <dgm:pt modelId="{CF70FD96-05D8-4BDB-8DFD-7611C4BB9009}" type="pres">
      <dgm:prSet presAssocID="{6CBD47B5-1A72-4290-B9BF-7BB1DEA9BBAF}" presName="sibTrans" presStyleLbl="sibTrans2D1" presStyleIdx="0" presStyleCnt="1"/>
      <dgm:spPr/>
      <dgm:t>
        <a:bodyPr/>
        <a:lstStyle/>
        <a:p>
          <a:endParaRPr lang="en-US"/>
        </a:p>
      </dgm:t>
    </dgm:pt>
    <dgm:pt modelId="{A263112C-B73B-4B01-8391-56CC7CAF7DF9}" type="pres">
      <dgm:prSet presAssocID="{6CBD47B5-1A72-4290-B9BF-7BB1DEA9BBAF}" presName="connectorText" presStyleLbl="sibTrans2D1" presStyleIdx="0" presStyleCnt="1"/>
      <dgm:spPr/>
      <dgm:t>
        <a:bodyPr/>
        <a:lstStyle/>
        <a:p>
          <a:endParaRPr lang="en-US"/>
        </a:p>
      </dgm:t>
    </dgm:pt>
    <dgm:pt modelId="{05C964A6-CBD2-495C-9304-098734D0E28F}" type="pres">
      <dgm:prSet presAssocID="{0ACA81CE-1E7A-4705-817B-24746E10A7A7}" presName="node" presStyleLbl="node1" presStyleIdx="1" presStyleCnt="2">
        <dgm:presLayoutVars>
          <dgm:bulletEnabled val="1"/>
        </dgm:presLayoutVars>
      </dgm:prSet>
      <dgm:spPr/>
      <dgm:t>
        <a:bodyPr/>
        <a:lstStyle/>
        <a:p>
          <a:endParaRPr lang="en-US"/>
        </a:p>
      </dgm:t>
    </dgm:pt>
  </dgm:ptLst>
  <dgm:cxnLst>
    <dgm:cxn modelId="{794C2E7C-28A1-4B9E-91EF-E1F4FD67CAF1}" type="presOf" srcId="{6CBD47B5-1A72-4290-B9BF-7BB1DEA9BBAF}" destId="{A263112C-B73B-4B01-8391-56CC7CAF7DF9}" srcOrd="1" destOrd="0" presId="urn:microsoft.com/office/officeart/2005/8/layout/process2"/>
    <dgm:cxn modelId="{0057F82A-7D83-4F63-AE63-706F8047D8A6}" srcId="{E616F8FA-D9C4-41AE-9ED0-A2CDF3806DCF}" destId="{0ACA81CE-1E7A-4705-817B-24746E10A7A7}" srcOrd="1" destOrd="0" parTransId="{0BBB072D-408F-4BBC-BCEE-19636D28A9F3}" sibTransId="{19EFFB32-BE14-4118-BD75-B6C9607E46AB}"/>
    <dgm:cxn modelId="{9A968AF8-DA94-4AD5-BBDE-7371C5A7B9A4}" type="presOf" srcId="{D918BB92-6013-4F91-B8AF-227D090ACD1C}" destId="{632CBE87-8899-402C-9B59-AF755F65A0D8}" srcOrd="0" destOrd="0" presId="urn:microsoft.com/office/officeart/2005/8/layout/process2"/>
    <dgm:cxn modelId="{CAD5FEE0-A227-4032-8190-5CAEB054BE6A}" type="presOf" srcId="{E616F8FA-D9C4-41AE-9ED0-A2CDF3806DCF}" destId="{1D752051-C6F2-411F-94DA-6E90E480B450}" srcOrd="0" destOrd="0" presId="urn:microsoft.com/office/officeart/2005/8/layout/process2"/>
    <dgm:cxn modelId="{CA70045B-A708-495E-84D2-F24C09B457C2}" srcId="{E616F8FA-D9C4-41AE-9ED0-A2CDF3806DCF}" destId="{D918BB92-6013-4F91-B8AF-227D090ACD1C}" srcOrd="0" destOrd="0" parTransId="{01083B62-6516-4378-93CE-9D4D5B78FFF8}" sibTransId="{6CBD47B5-1A72-4290-B9BF-7BB1DEA9BBAF}"/>
    <dgm:cxn modelId="{5CE083F9-4266-43E5-A198-10FD7700B2BC}" type="presOf" srcId="{0ACA81CE-1E7A-4705-817B-24746E10A7A7}" destId="{05C964A6-CBD2-495C-9304-098734D0E28F}" srcOrd="0" destOrd="0" presId="urn:microsoft.com/office/officeart/2005/8/layout/process2"/>
    <dgm:cxn modelId="{C333F6B4-D0F7-4986-B2D6-EE8C353EB03D}" type="presOf" srcId="{6CBD47B5-1A72-4290-B9BF-7BB1DEA9BBAF}" destId="{CF70FD96-05D8-4BDB-8DFD-7611C4BB9009}" srcOrd="0" destOrd="0" presId="urn:microsoft.com/office/officeart/2005/8/layout/process2"/>
    <dgm:cxn modelId="{C044A098-AE05-465F-A832-35A1D54F2D0D}" type="presParOf" srcId="{1D752051-C6F2-411F-94DA-6E90E480B450}" destId="{632CBE87-8899-402C-9B59-AF755F65A0D8}" srcOrd="0" destOrd="0" presId="urn:microsoft.com/office/officeart/2005/8/layout/process2"/>
    <dgm:cxn modelId="{FD5AF51C-B398-42D9-B8B8-0D623ADBB9BE}" type="presParOf" srcId="{1D752051-C6F2-411F-94DA-6E90E480B450}" destId="{CF70FD96-05D8-4BDB-8DFD-7611C4BB9009}" srcOrd="1" destOrd="0" presId="urn:microsoft.com/office/officeart/2005/8/layout/process2"/>
    <dgm:cxn modelId="{AA7E6B8B-E430-4E54-901D-97DB781B3445}" type="presParOf" srcId="{CF70FD96-05D8-4BDB-8DFD-7611C4BB9009}" destId="{A263112C-B73B-4B01-8391-56CC7CAF7DF9}" srcOrd="0" destOrd="0" presId="urn:microsoft.com/office/officeart/2005/8/layout/process2"/>
    <dgm:cxn modelId="{32CE7D0C-EB28-4AB0-9216-FB6F12896F0A}" type="presParOf" srcId="{1D752051-C6F2-411F-94DA-6E90E480B450}" destId="{05C964A6-CBD2-495C-9304-098734D0E28F}" srcOrd="2" destOrd="0" presId="urn:microsoft.com/office/officeart/2005/8/layout/process2"/>
  </dgm:cxnLst>
  <dgm:bg/>
  <dgm:whole/>
</dgm:dataModel>
</file>

<file path=ppt/diagrams/data2.xml><?xml version="1.0" encoding="utf-8"?>
<dgm:dataModel xmlns:dgm="http://schemas.openxmlformats.org/drawingml/2006/diagram" xmlns:a="http://schemas.openxmlformats.org/drawingml/2006/main">
  <dgm:ptLst>
    <dgm:pt modelId="{E616F8FA-D9C4-41AE-9ED0-A2CDF3806DCF}" type="doc">
      <dgm:prSet loTypeId="urn:microsoft.com/office/officeart/2005/8/layout/process2" loCatId="process" qsTypeId="urn:microsoft.com/office/officeart/2005/8/quickstyle/simple1" qsCatId="simple" csTypeId="urn:microsoft.com/office/officeart/2005/8/colors/accent1_2" csCatId="accent1" phldr="1"/>
      <dgm:spPr/>
    </dgm:pt>
    <dgm:pt modelId="{D918BB92-6013-4F91-B8AF-227D090ACD1C}">
      <dgm:prSet phldrT="[Texto]" custT="1">
        <dgm:style>
          <a:lnRef idx="0">
            <a:schemeClr val="accent1"/>
          </a:lnRef>
          <a:fillRef idx="3">
            <a:schemeClr val="accent1"/>
          </a:fillRef>
          <a:effectRef idx="3">
            <a:schemeClr val="accent1"/>
          </a:effectRef>
          <a:fontRef idx="minor">
            <a:schemeClr val="lt1"/>
          </a:fontRef>
        </dgm:style>
      </dgm:prSet>
      <dgm:spPr/>
      <dgm:t>
        <a:bodyPr/>
        <a:lstStyle/>
        <a:p>
          <a:endParaRPr lang="en-US" sz="2800" b="1" dirty="0" smtClean="0">
            <a:effectLst>
              <a:outerShdw blurRad="38100" dist="38100" dir="2700000" algn="tl">
                <a:srgbClr val="000000">
                  <a:alpha val="43137"/>
                </a:srgbClr>
              </a:outerShdw>
            </a:effectLst>
          </a:endParaRPr>
        </a:p>
        <a:p>
          <a:r>
            <a:rPr lang="en-US" sz="2800" b="1" dirty="0" smtClean="0">
              <a:effectLst>
                <a:outerShdw blurRad="38100" dist="38100" dir="2700000" algn="tl">
                  <a:srgbClr val="000000">
                    <a:alpha val="43137"/>
                  </a:srgbClr>
                </a:outerShdw>
              </a:effectLst>
            </a:rPr>
            <a:t>Adoption of Ontologies to </a:t>
          </a:r>
        </a:p>
        <a:p>
          <a:r>
            <a:rPr lang="en-US" sz="2800" b="1" dirty="0" smtClean="0">
              <a:effectLst>
                <a:outerShdw blurRad="38100" dist="38100" dir="2700000" algn="tl">
                  <a:srgbClr val="000000">
                    <a:alpha val="43137"/>
                  </a:srgbClr>
                </a:outerShdw>
              </a:effectLst>
            </a:rPr>
            <a:t>improve the SE processes</a:t>
          </a:r>
        </a:p>
        <a:p>
          <a:r>
            <a:rPr lang="en-US" sz="2400" b="1" dirty="0" smtClean="0">
              <a:effectLst>
                <a:outerShdw blurRad="38100" dist="38100" dir="2700000" algn="tl">
                  <a:srgbClr val="000000">
                    <a:alpha val="43137"/>
                  </a:srgbClr>
                </a:outerShdw>
              </a:effectLst>
            </a:rPr>
            <a:t>(support during the lifecycle, execution infra-structure)   </a:t>
          </a:r>
        </a:p>
        <a:p>
          <a:endParaRPr lang="en-US" sz="2800" dirty="0">
            <a:effectLst>
              <a:outerShdw blurRad="38100" dist="38100" dir="2700000" algn="tl">
                <a:srgbClr val="000000">
                  <a:alpha val="43137"/>
                </a:srgbClr>
              </a:outerShdw>
            </a:effectLst>
          </a:endParaRPr>
        </a:p>
      </dgm:t>
    </dgm:pt>
    <dgm:pt modelId="{01083B62-6516-4378-93CE-9D4D5B78FFF8}" type="parTrans" cxnId="{CA70045B-A708-495E-84D2-F24C09B457C2}">
      <dgm:prSet/>
      <dgm:spPr/>
      <dgm:t>
        <a:bodyPr/>
        <a:lstStyle/>
        <a:p>
          <a:endParaRPr lang="en-US"/>
        </a:p>
      </dgm:t>
    </dgm:pt>
    <dgm:pt modelId="{6CBD47B5-1A72-4290-B9BF-7BB1DEA9BBAF}" type="sibTrans" cxnId="{CA70045B-A708-495E-84D2-F24C09B457C2}">
      <dgm:prSet>
        <dgm:style>
          <a:lnRef idx="1">
            <a:schemeClr val="accent3"/>
          </a:lnRef>
          <a:fillRef idx="3">
            <a:schemeClr val="accent3"/>
          </a:fillRef>
          <a:effectRef idx="2">
            <a:schemeClr val="accent3"/>
          </a:effectRef>
          <a:fontRef idx="minor">
            <a:schemeClr val="lt1"/>
          </a:fontRef>
        </dgm:style>
      </dgm:prSet>
      <dgm:spPr>
        <a:ln/>
      </dgm:spPr>
      <dgm:t>
        <a:bodyPr/>
        <a:lstStyle/>
        <a:p>
          <a:endParaRPr lang="en-US"/>
        </a:p>
      </dgm:t>
    </dgm:pt>
    <dgm:pt modelId="{0ACA81CE-1E7A-4705-817B-24746E10A7A7}">
      <dgm:prSet phldrT="[Texto]" custT="1">
        <dgm:style>
          <a:lnRef idx="0">
            <a:schemeClr val="accent4"/>
          </a:lnRef>
          <a:fillRef idx="3">
            <a:schemeClr val="accent4"/>
          </a:fillRef>
          <a:effectRef idx="3">
            <a:schemeClr val="accent4"/>
          </a:effectRef>
          <a:fontRef idx="minor">
            <a:schemeClr val="lt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3600" b="1" u="none" smtClean="0">
              <a:solidFill>
                <a:schemeClr val="bg1">
                  <a:lumMod val="95000"/>
                </a:schemeClr>
              </a:solidFill>
              <a:effectLst>
                <a:outerShdw blurRad="38100" dist="38100" dir="2700000" algn="tl">
                  <a:srgbClr val="000000">
                    <a:alpha val="43137"/>
                  </a:srgbClr>
                </a:outerShdw>
              </a:effectLst>
            </a:rPr>
            <a:t>(Ontology Based)</a:t>
          </a:r>
        </a:p>
        <a:p>
          <a:pPr defTabSz="1600200">
            <a:lnSpc>
              <a:spcPct val="90000"/>
            </a:lnSpc>
            <a:spcBef>
              <a:spcPct val="0"/>
            </a:spcBef>
            <a:spcAft>
              <a:spcPct val="35000"/>
            </a:spcAft>
          </a:pPr>
          <a:r>
            <a:rPr lang="en-US" sz="3600" b="1" u="none" smtClean="0">
              <a:solidFill>
                <a:schemeClr val="bg1">
                  <a:lumMod val="95000"/>
                </a:schemeClr>
              </a:solidFill>
              <a:effectLst>
                <a:outerShdw blurRad="38100" dist="38100" dir="2700000" algn="tl">
                  <a:srgbClr val="000000">
                    <a:alpha val="43137"/>
                  </a:srgbClr>
                </a:outerShdw>
              </a:effectLst>
            </a:rPr>
            <a:t>Software Engineering</a:t>
          </a:r>
        </a:p>
      </dgm:t>
    </dgm:pt>
    <dgm:pt modelId="{0BBB072D-408F-4BBC-BCEE-19636D28A9F3}" type="parTrans" cxnId="{0057F82A-7D83-4F63-AE63-706F8047D8A6}">
      <dgm:prSet/>
      <dgm:spPr/>
      <dgm:t>
        <a:bodyPr/>
        <a:lstStyle/>
        <a:p>
          <a:endParaRPr lang="en-US"/>
        </a:p>
      </dgm:t>
    </dgm:pt>
    <dgm:pt modelId="{19EFFB32-BE14-4118-BD75-B6C9607E46AB}" type="sibTrans" cxnId="{0057F82A-7D83-4F63-AE63-706F8047D8A6}">
      <dgm:prSet/>
      <dgm:spPr/>
      <dgm:t>
        <a:bodyPr/>
        <a:lstStyle/>
        <a:p>
          <a:endParaRPr lang="en-US"/>
        </a:p>
      </dgm:t>
    </dgm:pt>
    <dgm:pt modelId="{1D752051-C6F2-411F-94DA-6E90E480B450}" type="pres">
      <dgm:prSet presAssocID="{E616F8FA-D9C4-41AE-9ED0-A2CDF3806DCF}" presName="linearFlow" presStyleCnt="0">
        <dgm:presLayoutVars>
          <dgm:resizeHandles val="exact"/>
        </dgm:presLayoutVars>
      </dgm:prSet>
      <dgm:spPr/>
    </dgm:pt>
    <dgm:pt modelId="{632CBE87-8899-402C-9B59-AF755F65A0D8}" type="pres">
      <dgm:prSet presAssocID="{D918BB92-6013-4F91-B8AF-227D090ACD1C}" presName="node" presStyleLbl="node1" presStyleIdx="0" presStyleCnt="2" custScaleX="104366" custLinFactNeighborY="-6584">
        <dgm:presLayoutVars>
          <dgm:bulletEnabled val="1"/>
        </dgm:presLayoutVars>
      </dgm:prSet>
      <dgm:spPr/>
      <dgm:t>
        <a:bodyPr/>
        <a:lstStyle/>
        <a:p>
          <a:endParaRPr lang="en-US"/>
        </a:p>
      </dgm:t>
    </dgm:pt>
    <dgm:pt modelId="{CF70FD96-05D8-4BDB-8DFD-7611C4BB9009}" type="pres">
      <dgm:prSet presAssocID="{6CBD47B5-1A72-4290-B9BF-7BB1DEA9BBAF}" presName="sibTrans" presStyleLbl="sibTrans2D1" presStyleIdx="0" presStyleCnt="1"/>
      <dgm:spPr/>
      <dgm:t>
        <a:bodyPr/>
        <a:lstStyle/>
        <a:p>
          <a:endParaRPr lang="en-US"/>
        </a:p>
      </dgm:t>
    </dgm:pt>
    <dgm:pt modelId="{A263112C-B73B-4B01-8391-56CC7CAF7DF9}" type="pres">
      <dgm:prSet presAssocID="{6CBD47B5-1A72-4290-B9BF-7BB1DEA9BBAF}" presName="connectorText" presStyleLbl="sibTrans2D1" presStyleIdx="0" presStyleCnt="1"/>
      <dgm:spPr/>
      <dgm:t>
        <a:bodyPr/>
        <a:lstStyle/>
        <a:p>
          <a:endParaRPr lang="en-US"/>
        </a:p>
      </dgm:t>
    </dgm:pt>
    <dgm:pt modelId="{05C964A6-CBD2-495C-9304-098734D0E28F}" type="pres">
      <dgm:prSet presAssocID="{0ACA81CE-1E7A-4705-817B-24746E10A7A7}" presName="node" presStyleLbl="node1" presStyleIdx="1" presStyleCnt="2" custScaleX="69578">
        <dgm:presLayoutVars>
          <dgm:bulletEnabled val="1"/>
        </dgm:presLayoutVars>
      </dgm:prSet>
      <dgm:spPr/>
      <dgm:t>
        <a:bodyPr/>
        <a:lstStyle/>
        <a:p>
          <a:endParaRPr lang="en-US"/>
        </a:p>
      </dgm:t>
    </dgm:pt>
  </dgm:ptLst>
  <dgm:cxnLst>
    <dgm:cxn modelId="{11F0E4AB-84A9-4650-B16E-803D26B1F6E9}" type="presOf" srcId="{6CBD47B5-1A72-4290-B9BF-7BB1DEA9BBAF}" destId="{CF70FD96-05D8-4BDB-8DFD-7611C4BB9009}" srcOrd="0" destOrd="0" presId="urn:microsoft.com/office/officeart/2005/8/layout/process2"/>
    <dgm:cxn modelId="{0057F82A-7D83-4F63-AE63-706F8047D8A6}" srcId="{E616F8FA-D9C4-41AE-9ED0-A2CDF3806DCF}" destId="{0ACA81CE-1E7A-4705-817B-24746E10A7A7}" srcOrd="1" destOrd="0" parTransId="{0BBB072D-408F-4BBC-BCEE-19636D28A9F3}" sibTransId="{19EFFB32-BE14-4118-BD75-B6C9607E46AB}"/>
    <dgm:cxn modelId="{14E15372-EEF3-47CC-832A-54612F7DEAE1}" type="presOf" srcId="{E616F8FA-D9C4-41AE-9ED0-A2CDF3806DCF}" destId="{1D752051-C6F2-411F-94DA-6E90E480B450}" srcOrd="0" destOrd="0" presId="urn:microsoft.com/office/officeart/2005/8/layout/process2"/>
    <dgm:cxn modelId="{CA70045B-A708-495E-84D2-F24C09B457C2}" srcId="{E616F8FA-D9C4-41AE-9ED0-A2CDF3806DCF}" destId="{D918BB92-6013-4F91-B8AF-227D090ACD1C}" srcOrd="0" destOrd="0" parTransId="{01083B62-6516-4378-93CE-9D4D5B78FFF8}" sibTransId="{6CBD47B5-1A72-4290-B9BF-7BB1DEA9BBAF}"/>
    <dgm:cxn modelId="{66B598EC-26F4-4E0D-9124-C641F096EE73}" type="presOf" srcId="{0ACA81CE-1E7A-4705-817B-24746E10A7A7}" destId="{05C964A6-CBD2-495C-9304-098734D0E28F}" srcOrd="0" destOrd="0" presId="urn:microsoft.com/office/officeart/2005/8/layout/process2"/>
    <dgm:cxn modelId="{5A819EFE-B9F8-4630-9B4E-C72616F492A2}" type="presOf" srcId="{6CBD47B5-1A72-4290-B9BF-7BB1DEA9BBAF}" destId="{A263112C-B73B-4B01-8391-56CC7CAF7DF9}" srcOrd="1" destOrd="0" presId="urn:microsoft.com/office/officeart/2005/8/layout/process2"/>
    <dgm:cxn modelId="{B72C1D8D-00BD-4EF0-A840-0F7B2B681D55}" type="presOf" srcId="{D918BB92-6013-4F91-B8AF-227D090ACD1C}" destId="{632CBE87-8899-402C-9B59-AF755F65A0D8}" srcOrd="0" destOrd="0" presId="urn:microsoft.com/office/officeart/2005/8/layout/process2"/>
    <dgm:cxn modelId="{60CFF1C5-C85A-4991-A776-F613886DA86D}" type="presParOf" srcId="{1D752051-C6F2-411F-94DA-6E90E480B450}" destId="{632CBE87-8899-402C-9B59-AF755F65A0D8}" srcOrd="0" destOrd="0" presId="urn:microsoft.com/office/officeart/2005/8/layout/process2"/>
    <dgm:cxn modelId="{3AB5523E-3F86-4F62-9644-ECFA883D3936}" type="presParOf" srcId="{1D752051-C6F2-411F-94DA-6E90E480B450}" destId="{CF70FD96-05D8-4BDB-8DFD-7611C4BB9009}" srcOrd="1" destOrd="0" presId="urn:microsoft.com/office/officeart/2005/8/layout/process2"/>
    <dgm:cxn modelId="{E10137A1-6708-4B28-996B-C29DD819B51B}" type="presParOf" srcId="{CF70FD96-05D8-4BDB-8DFD-7611C4BB9009}" destId="{A263112C-B73B-4B01-8391-56CC7CAF7DF9}" srcOrd="0" destOrd="0" presId="urn:microsoft.com/office/officeart/2005/8/layout/process2"/>
    <dgm:cxn modelId="{B5BB1418-1410-45F8-972E-AB34F1763041}" type="presParOf" srcId="{1D752051-C6F2-411F-94DA-6E90E480B450}" destId="{05C964A6-CBD2-495C-9304-098734D0E28F}" srcOrd="2" destOrd="0" presId="urn:microsoft.com/office/officeart/2005/8/layout/process2"/>
  </dgm:cxnLst>
  <dgm:bg/>
  <dgm:whole/>
</dgm:dataModel>
</file>

<file path=ppt/diagrams/data3.xml><?xml version="1.0" encoding="utf-8"?>
<dgm:dataModel xmlns:dgm="http://schemas.openxmlformats.org/drawingml/2006/diagram" xmlns:a="http://schemas.openxmlformats.org/drawingml/2006/main">
  <dgm:ptLst>
    <dgm:pt modelId="{5D8FAD6F-47FA-4DA0-BAF7-FDF3B906DC8F}" type="doc">
      <dgm:prSet loTypeId="urn:microsoft.com/office/officeart/2005/8/layout/venn1" loCatId="relationship" qsTypeId="urn:microsoft.com/office/officeart/2005/8/quickstyle/simple1" qsCatId="simple" csTypeId="urn:microsoft.com/office/officeart/2005/8/colors/colorful1" csCatId="colorful" phldr="1"/>
      <dgm:spPr/>
    </dgm:pt>
    <dgm:pt modelId="{D95BDE8E-1E8D-48A2-833B-07E265C5F19A}">
      <dgm:prSet phldrT="[Texto]"/>
      <dgm:spPr/>
      <dgm:t>
        <a:bodyPr/>
        <a:lstStyle/>
        <a:p>
          <a:r>
            <a:rPr lang="en-US" b="1" dirty="0" smtClean="0">
              <a:effectLst>
                <a:outerShdw blurRad="38100" dist="38100" dir="2700000" algn="tl">
                  <a:srgbClr val="000000">
                    <a:alpha val="43137"/>
                  </a:srgbClr>
                </a:outerShdw>
              </a:effectLst>
            </a:rPr>
            <a:t>OE</a:t>
          </a:r>
          <a:endParaRPr lang="en-US" b="1" dirty="0">
            <a:effectLst>
              <a:outerShdw blurRad="38100" dist="38100" dir="2700000" algn="tl">
                <a:srgbClr val="000000">
                  <a:alpha val="43137"/>
                </a:srgbClr>
              </a:outerShdw>
            </a:effectLst>
          </a:endParaRPr>
        </a:p>
      </dgm:t>
    </dgm:pt>
    <dgm:pt modelId="{2F2A5A65-5EE3-4552-A95A-C4A4C2E0E74E}" type="parTrans" cxnId="{A49A48EA-AE5E-465F-BDCE-1D05A52D1246}">
      <dgm:prSet/>
      <dgm:spPr/>
      <dgm:t>
        <a:bodyPr/>
        <a:lstStyle/>
        <a:p>
          <a:endParaRPr lang="en-US" b="1"/>
        </a:p>
      </dgm:t>
    </dgm:pt>
    <dgm:pt modelId="{3891E52C-EFA4-4A00-85AD-2DFB15CC06C7}" type="sibTrans" cxnId="{A49A48EA-AE5E-465F-BDCE-1D05A52D1246}">
      <dgm:prSet/>
      <dgm:spPr/>
      <dgm:t>
        <a:bodyPr/>
        <a:lstStyle/>
        <a:p>
          <a:endParaRPr lang="en-US" b="1"/>
        </a:p>
      </dgm:t>
    </dgm:pt>
    <dgm:pt modelId="{2B86CB7D-BFCF-4C7B-B053-C514E219E626}">
      <dgm:prSet phldrT="[Texto]"/>
      <dgm:spPr/>
      <dgm:t>
        <a:bodyPr/>
        <a:lstStyle/>
        <a:p>
          <a:r>
            <a:rPr lang="en-US" b="1" dirty="0" smtClean="0">
              <a:effectLst>
                <a:outerShdw blurRad="38100" dist="38100" dir="2700000" algn="tl">
                  <a:srgbClr val="000000">
                    <a:alpha val="43137"/>
                  </a:srgbClr>
                </a:outerShdw>
              </a:effectLst>
            </a:rPr>
            <a:t>KE</a:t>
          </a:r>
          <a:endParaRPr lang="en-US" b="1" dirty="0">
            <a:effectLst>
              <a:outerShdw blurRad="38100" dist="38100" dir="2700000" algn="tl">
                <a:srgbClr val="000000">
                  <a:alpha val="43137"/>
                </a:srgbClr>
              </a:outerShdw>
            </a:effectLst>
          </a:endParaRPr>
        </a:p>
      </dgm:t>
    </dgm:pt>
    <dgm:pt modelId="{6276AAC1-2327-4D69-91E8-7F22287D4A97}" type="parTrans" cxnId="{2FE97801-017C-49FD-871C-F03FD851AE4A}">
      <dgm:prSet/>
      <dgm:spPr/>
      <dgm:t>
        <a:bodyPr/>
        <a:lstStyle/>
        <a:p>
          <a:endParaRPr lang="en-US" b="1"/>
        </a:p>
      </dgm:t>
    </dgm:pt>
    <dgm:pt modelId="{C0D45519-39E1-4855-9D08-36A6153F6573}" type="sibTrans" cxnId="{2FE97801-017C-49FD-871C-F03FD851AE4A}">
      <dgm:prSet/>
      <dgm:spPr/>
      <dgm:t>
        <a:bodyPr/>
        <a:lstStyle/>
        <a:p>
          <a:endParaRPr lang="en-US" b="1"/>
        </a:p>
      </dgm:t>
    </dgm:pt>
    <dgm:pt modelId="{C06B5B28-8B14-4FC5-B5AA-4FAD4168F0B9}">
      <dgm:prSet phldrT="[Texto]"/>
      <dgm:spPr/>
      <dgm:t>
        <a:bodyPr/>
        <a:lstStyle/>
        <a:p>
          <a:r>
            <a:rPr lang="en-US" b="1" dirty="0" smtClean="0">
              <a:effectLst>
                <a:outerShdw blurRad="38100" dist="38100" dir="2700000" algn="tl">
                  <a:srgbClr val="000000">
                    <a:alpha val="43137"/>
                  </a:srgbClr>
                </a:outerShdw>
              </a:effectLst>
            </a:rPr>
            <a:t>SE</a:t>
          </a:r>
          <a:endParaRPr lang="en-US" b="1" dirty="0">
            <a:effectLst>
              <a:outerShdw blurRad="38100" dist="38100" dir="2700000" algn="tl">
                <a:srgbClr val="000000">
                  <a:alpha val="43137"/>
                </a:srgbClr>
              </a:outerShdw>
            </a:effectLst>
          </a:endParaRPr>
        </a:p>
      </dgm:t>
    </dgm:pt>
    <dgm:pt modelId="{527ACBC0-1A5F-4C45-8C1C-E310EB6C2549}" type="parTrans" cxnId="{FDB8EDB5-5639-4612-B12B-70BEE3F932C6}">
      <dgm:prSet/>
      <dgm:spPr/>
      <dgm:t>
        <a:bodyPr/>
        <a:lstStyle/>
        <a:p>
          <a:endParaRPr lang="en-US" b="1"/>
        </a:p>
      </dgm:t>
    </dgm:pt>
    <dgm:pt modelId="{B13D1C80-FC6E-4EAB-9DB7-F169CB951844}" type="sibTrans" cxnId="{FDB8EDB5-5639-4612-B12B-70BEE3F932C6}">
      <dgm:prSet/>
      <dgm:spPr/>
      <dgm:t>
        <a:bodyPr/>
        <a:lstStyle/>
        <a:p>
          <a:endParaRPr lang="en-US" b="1"/>
        </a:p>
      </dgm:t>
    </dgm:pt>
    <dgm:pt modelId="{1BEF5D3F-67EC-4081-A6D8-D3ACB4A1AB65}">
      <dgm:prSet phldrT="[Texto]"/>
      <dgm:spPr/>
      <dgm:t>
        <a:bodyPr/>
        <a:lstStyle/>
        <a:p>
          <a:r>
            <a:rPr lang="en-US" b="1" smtClean="0">
              <a:effectLst>
                <a:outerShdw blurRad="38100" dist="38100" dir="2700000" algn="tl">
                  <a:srgbClr val="000000">
                    <a:alpha val="43137"/>
                  </a:srgbClr>
                </a:outerShdw>
              </a:effectLst>
            </a:rPr>
            <a:t>AI</a:t>
          </a:r>
          <a:endParaRPr lang="en-US" b="1">
            <a:effectLst>
              <a:outerShdw blurRad="38100" dist="38100" dir="2700000" algn="tl">
                <a:srgbClr val="000000">
                  <a:alpha val="43137"/>
                </a:srgbClr>
              </a:outerShdw>
            </a:effectLst>
          </a:endParaRPr>
        </a:p>
      </dgm:t>
    </dgm:pt>
    <dgm:pt modelId="{036DE93D-4DC0-442F-BD8E-1429FDFF63BD}" type="parTrans" cxnId="{58E5B2E6-9B1E-4D6D-911F-EF9844DC4F3F}">
      <dgm:prSet/>
      <dgm:spPr/>
      <dgm:t>
        <a:bodyPr/>
        <a:lstStyle/>
        <a:p>
          <a:endParaRPr lang="en-US" b="1"/>
        </a:p>
      </dgm:t>
    </dgm:pt>
    <dgm:pt modelId="{977A3BCC-4C59-4362-BA7C-D4A36487665A}" type="sibTrans" cxnId="{58E5B2E6-9B1E-4D6D-911F-EF9844DC4F3F}">
      <dgm:prSet/>
      <dgm:spPr/>
      <dgm:t>
        <a:bodyPr/>
        <a:lstStyle/>
        <a:p>
          <a:endParaRPr lang="en-US" b="1"/>
        </a:p>
      </dgm:t>
    </dgm:pt>
    <dgm:pt modelId="{0F93E719-8E0B-449E-9BB4-7FF61F8BD53F}" type="pres">
      <dgm:prSet presAssocID="{5D8FAD6F-47FA-4DA0-BAF7-FDF3B906DC8F}" presName="compositeShape" presStyleCnt="0">
        <dgm:presLayoutVars>
          <dgm:chMax val="7"/>
          <dgm:dir/>
          <dgm:resizeHandles val="exact"/>
        </dgm:presLayoutVars>
      </dgm:prSet>
      <dgm:spPr/>
    </dgm:pt>
    <dgm:pt modelId="{6D42A549-B24E-4956-B990-E490AA2CB7EF}" type="pres">
      <dgm:prSet presAssocID="{D95BDE8E-1E8D-48A2-833B-07E265C5F19A}" presName="circ1" presStyleLbl="vennNode1" presStyleIdx="0" presStyleCnt="4"/>
      <dgm:spPr/>
      <dgm:t>
        <a:bodyPr/>
        <a:lstStyle/>
        <a:p>
          <a:endParaRPr lang="en-US"/>
        </a:p>
      </dgm:t>
    </dgm:pt>
    <dgm:pt modelId="{967786DA-0C08-4AA2-BA1E-B8B39DF132A0}" type="pres">
      <dgm:prSet presAssocID="{D95BDE8E-1E8D-48A2-833B-07E265C5F19A}" presName="circ1Tx" presStyleLbl="revTx" presStyleIdx="0" presStyleCnt="0">
        <dgm:presLayoutVars>
          <dgm:chMax val="0"/>
          <dgm:chPref val="0"/>
          <dgm:bulletEnabled val="1"/>
        </dgm:presLayoutVars>
      </dgm:prSet>
      <dgm:spPr/>
      <dgm:t>
        <a:bodyPr/>
        <a:lstStyle/>
        <a:p>
          <a:endParaRPr lang="en-US"/>
        </a:p>
      </dgm:t>
    </dgm:pt>
    <dgm:pt modelId="{A160F79D-D7D2-41FD-8004-312769ADC239}" type="pres">
      <dgm:prSet presAssocID="{2B86CB7D-BFCF-4C7B-B053-C514E219E626}" presName="circ2" presStyleLbl="vennNode1" presStyleIdx="1" presStyleCnt="4"/>
      <dgm:spPr/>
      <dgm:t>
        <a:bodyPr/>
        <a:lstStyle/>
        <a:p>
          <a:endParaRPr lang="en-US"/>
        </a:p>
      </dgm:t>
    </dgm:pt>
    <dgm:pt modelId="{DCAFF525-27AC-4816-8340-ED719B6EAEAF}" type="pres">
      <dgm:prSet presAssocID="{2B86CB7D-BFCF-4C7B-B053-C514E219E626}" presName="circ2Tx" presStyleLbl="revTx" presStyleIdx="0" presStyleCnt="0">
        <dgm:presLayoutVars>
          <dgm:chMax val="0"/>
          <dgm:chPref val="0"/>
          <dgm:bulletEnabled val="1"/>
        </dgm:presLayoutVars>
      </dgm:prSet>
      <dgm:spPr/>
      <dgm:t>
        <a:bodyPr/>
        <a:lstStyle/>
        <a:p>
          <a:endParaRPr lang="en-US"/>
        </a:p>
      </dgm:t>
    </dgm:pt>
    <dgm:pt modelId="{F1B1498F-CA1D-4CBD-99B5-962EC6124C94}" type="pres">
      <dgm:prSet presAssocID="{1BEF5D3F-67EC-4081-A6D8-D3ACB4A1AB65}" presName="circ3" presStyleLbl="vennNode1" presStyleIdx="2" presStyleCnt="4"/>
      <dgm:spPr/>
      <dgm:t>
        <a:bodyPr/>
        <a:lstStyle/>
        <a:p>
          <a:endParaRPr lang="en-US"/>
        </a:p>
      </dgm:t>
    </dgm:pt>
    <dgm:pt modelId="{7D2DBBA7-AFFE-400A-B5E0-F7C9340E5721}" type="pres">
      <dgm:prSet presAssocID="{1BEF5D3F-67EC-4081-A6D8-D3ACB4A1AB65}" presName="circ3Tx" presStyleLbl="revTx" presStyleIdx="0" presStyleCnt="0">
        <dgm:presLayoutVars>
          <dgm:chMax val="0"/>
          <dgm:chPref val="0"/>
          <dgm:bulletEnabled val="1"/>
        </dgm:presLayoutVars>
      </dgm:prSet>
      <dgm:spPr/>
      <dgm:t>
        <a:bodyPr/>
        <a:lstStyle/>
        <a:p>
          <a:endParaRPr lang="en-US"/>
        </a:p>
      </dgm:t>
    </dgm:pt>
    <dgm:pt modelId="{B2AE8D16-C18C-4965-88D0-04D5FDDE5786}" type="pres">
      <dgm:prSet presAssocID="{C06B5B28-8B14-4FC5-B5AA-4FAD4168F0B9}" presName="circ4" presStyleLbl="vennNode1" presStyleIdx="3" presStyleCnt="4"/>
      <dgm:spPr/>
      <dgm:t>
        <a:bodyPr/>
        <a:lstStyle/>
        <a:p>
          <a:endParaRPr lang="en-US"/>
        </a:p>
      </dgm:t>
    </dgm:pt>
    <dgm:pt modelId="{4B9ACA26-D8DD-4A40-B1B8-75B0F2CD97E0}" type="pres">
      <dgm:prSet presAssocID="{C06B5B28-8B14-4FC5-B5AA-4FAD4168F0B9}" presName="circ4Tx" presStyleLbl="revTx" presStyleIdx="0" presStyleCnt="0">
        <dgm:presLayoutVars>
          <dgm:chMax val="0"/>
          <dgm:chPref val="0"/>
          <dgm:bulletEnabled val="1"/>
        </dgm:presLayoutVars>
      </dgm:prSet>
      <dgm:spPr/>
      <dgm:t>
        <a:bodyPr/>
        <a:lstStyle/>
        <a:p>
          <a:endParaRPr lang="en-US"/>
        </a:p>
      </dgm:t>
    </dgm:pt>
  </dgm:ptLst>
  <dgm:cxnLst>
    <dgm:cxn modelId="{2FE97801-017C-49FD-871C-F03FD851AE4A}" srcId="{5D8FAD6F-47FA-4DA0-BAF7-FDF3B906DC8F}" destId="{2B86CB7D-BFCF-4C7B-B053-C514E219E626}" srcOrd="1" destOrd="0" parTransId="{6276AAC1-2327-4D69-91E8-7F22287D4A97}" sibTransId="{C0D45519-39E1-4855-9D08-36A6153F6573}"/>
    <dgm:cxn modelId="{598BE843-22BF-46D8-9A6A-90F9802EB688}" type="presOf" srcId="{D95BDE8E-1E8D-48A2-833B-07E265C5F19A}" destId="{967786DA-0C08-4AA2-BA1E-B8B39DF132A0}" srcOrd="1" destOrd="0" presId="urn:microsoft.com/office/officeart/2005/8/layout/venn1"/>
    <dgm:cxn modelId="{58E5B2E6-9B1E-4D6D-911F-EF9844DC4F3F}" srcId="{5D8FAD6F-47FA-4DA0-BAF7-FDF3B906DC8F}" destId="{1BEF5D3F-67EC-4081-A6D8-D3ACB4A1AB65}" srcOrd="2" destOrd="0" parTransId="{036DE93D-4DC0-442F-BD8E-1429FDFF63BD}" sibTransId="{977A3BCC-4C59-4362-BA7C-D4A36487665A}"/>
    <dgm:cxn modelId="{EEAB59BF-56C0-46DB-9DB8-BB9C2D5F1440}" type="presOf" srcId="{D95BDE8E-1E8D-48A2-833B-07E265C5F19A}" destId="{6D42A549-B24E-4956-B990-E490AA2CB7EF}" srcOrd="0" destOrd="0" presId="urn:microsoft.com/office/officeart/2005/8/layout/venn1"/>
    <dgm:cxn modelId="{2ABF7ECA-771F-4990-A1DE-3634F1A8011A}" type="presOf" srcId="{C06B5B28-8B14-4FC5-B5AA-4FAD4168F0B9}" destId="{4B9ACA26-D8DD-4A40-B1B8-75B0F2CD97E0}" srcOrd="1" destOrd="0" presId="urn:microsoft.com/office/officeart/2005/8/layout/venn1"/>
    <dgm:cxn modelId="{A49A48EA-AE5E-465F-BDCE-1D05A52D1246}" srcId="{5D8FAD6F-47FA-4DA0-BAF7-FDF3B906DC8F}" destId="{D95BDE8E-1E8D-48A2-833B-07E265C5F19A}" srcOrd="0" destOrd="0" parTransId="{2F2A5A65-5EE3-4552-A95A-C4A4C2E0E74E}" sibTransId="{3891E52C-EFA4-4A00-85AD-2DFB15CC06C7}"/>
    <dgm:cxn modelId="{E6546718-ED9C-42DA-AD26-34DF63FF73F2}" type="presOf" srcId="{1BEF5D3F-67EC-4081-A6D8-D3ACB4A1AB65}" destId="{7D2DBBA7-AFFE-400A-B5E0-F7C9340E5721}" srcOrd="1" destOrd="0" presId="urn:microsoft.com/office/officeart/2005/8/layout/venn1"/>
    <dgm:cxn modelId="{BA0944E2-DFB0-4B3A-80F1-4768B1AD5BA4}" type="presOf" srcId="{C06B5B28-8B14-4FC5-B5AA-4FAD4168F0B9}" destId="{B2AE8D16-C18C-4965-88D0-04D5FDDE5786}" srcOrd="0" destOrd="0" presId="urn:microsoft.com/office/officeart/2005/8/layout/venn1"/>
    <dgm:cxn modelId="{BCEDF4EE-0D34-488B-9B0A-2518AF1D728C}" type="presOf" srcId="{2B86CB7D-BFCF-4C7B-B053-C514E219E626}" destId="{DCAFF525-27AC-4816-8340-ED719B6EAEAF}" srcOrd="1" destOrd="0" presId="urn:microsoft.com/office/officeart/2005/8/layout/venn1"/>
    <dgm:cxn modelId="{FDB8EDB5-5639-4612-B12B-70BEE3F932C6}" srcId="{5D8FAD6F-47FA-4DA0-BAF7-FDF3B906DC8F}" destId="{C06B5B28-8B14-4FC5-B5AA-4FAD4168F0B9}" srcOrd="3" destOrd="0" parTransId="{527ACBC0-1A5F-4C45-8C1C-E310EB6C2549}" sibTransId="{B13D1C80-FC6E-4EAB-9DB7-F169CB951844}"/>
    <dgm:cxn modelId="{B99FF1A1-44D4-4901-876C-46A8569EF204}" type="presOf" srcId="{2B86CB7D-BFCF-4C7B-B053-C514E219E626}" destId="{A160F79D-D7D2-41FD-8004-312769ADC239}" srcOrd="0" destOrd="0" presId="urn:microsoft.com/office/officeart/2005/8/layout/venn1"/>
    <dgm:cxn modelId="{B7AD3509-AAC1-424B-9413-17A3F1E175E1}" type="presOf" srcId="{5D8FAD6F-47FA-4DA0-BAF7-FDF3B906DC8F}" destId="{0F93E719-8E0B-449E-9BB4-7FF61F8BD53F}" srcOrd="0" destOrd="0" presId="urn:microsoft.com/office/officeart/2005/8/layout/venn1"/>
    <dgm:cxn modelId="{151A7DF8-7A02-481C-AA57-508FF8AD68D7}" type="presOf" srcId="{1BEF5D3F-67EC-4081-A6D8-D3ACB4A1AB65}" destId="{F1B1498F-CA1D-4CBD-99B5-962EC6124C94}" srcOrd="0" destOrd="0" presId="urn:microsoft.com/office/officeart/2005/8/layout/venn1"/>
    <dgm:cxn modelId="{168E804F-D62D-456D-AAC6-35560C2D6CD1}" type="presParOf" srcId="{0F93E719-8E0B-449E-9BB4-7FF61F8BD53F}" destId="{6D42A549-B24E-4956-B990-E490AA2CB7EF}" srcOrd="0" destOrd="0" presId="urn:microsoft.com/office/officeart/2005/8/layout/venn1"/>
    <dgm:cxn modelId="{9D0D3951-BE89-487B-9D72-546B5525EE68}" type="presParOf" srcId="{0F93E719-8E0B-449E-9BB4-7FF61F8BD53F}" destId="{967786DA-0C08-4AA2-BA1E-B8B39DF132A0}" srcOrd="1" destOrd="0" presId="urn:microsoft.com/office/officeart/2005/8/layout/venn1"/>
    <dgm:cxn modelId="{16A54584-897B-4828-BB0A-DF2A053B3915}" type="presParOf" srcId="{0F93E719-8E0B-449E-9BB4-7FF61F8BD53F}" destId="{A160F79D-D7D2-41FD-8004-312769ADC239}" srcOrd="2" destOrd="0" presId="urn:microsoft.com/office/officeart/2005/8/layout/venn1"/>
    <dgm:cxn modelId="{9DDC47ED-2118-441B-912C-52C99BD64138}" type="presParOf" srcId="{0F93E719-8E0B-449E-9BB4-7FF61F8BD53F}" destId="{DCAFF525-27AC-4816-8340-ED719B6EAEAF}" srcOrd="3" destOrd="0" presId="urn:microsoft.com/office/officeart/2005/8/layout/venn1"/>
    <dgm:cxn modelId="{641490BF-17FD-4E54-A4CC-E1274B925F74}" type="presParOf" srcId="{0F93E719-8E0B-449E-9BB4-7FF61F8BD53F}" destId="{F1B1498F-CA1D-4CBD-99B5-962EC6124C94}" srcOrd="4" destOrd="0" presId="urn:microsoft.com/office/officeart/2005/8/layout/venn1"/>
    <dgm:cxn modelId="{CFF2F442-6606-446B-928B-C0C363C828E2}" type="presParOf" srcId="{0F93E719-8E0B-449E-9BB4-7FF61F8BD53F}" destId="{7D2DBBA7-AFFE-400A-B5E0-F7C9340E5721}" srcOrd="5" destOrd="0" presId="urn:microsoft.com/office/officeart/2005/8/layout/venn1"/>
    <dgm:cxn modelId="{64FB65C7-6B51-4EAD-B784-00C737C3EBE7}" type="presParOf" srcId="{0F93E719-8E0B-449E-9BB4-7FF61F8BD53F}" destId="{B2AE8D16-C18C-4965-88D0-04D5FDDE5786}" srcOrd="6" destOrd="0" presId="urn:microsoft.com/office/officeart/2005/8/layout/venn1"/>
    <dgm:cxn modelId="{C40E5533-9DF2-4F08-A7CD-837EEDC8582D}" type="presParOf" srcId="{0F93E719-8E0B-449E-9BB4-7FF61F8BD53F}" destId="{4B9ACA26-D8DD-4A40-B1B8-75B0F2CD97E0}" srcOrd="7" destOrd="0" presId="urn:microsoft.com/office/officeart/2005/8/layout/venn1"/>
  </dgm:cxnLst>
  <dgm:bg/>
  <dgm:whole/>
</dgm:dataModel>
</file>

<file path=ppt/diagrams/data4.xml><?xml version="1.0" encoding="utf-8"?>
<dgm:dataModel xmlns:dgm="http://schemas.openxmlformats.org/drawingml/2006/diagram" xmlns:a="http://schemas.openxmlformats.org/drawingml/2006/main">
  <dgm:ptLst>
    <dgm:pt modelId="{56B64442-021E-4BBD-A00B-B1EE0803FBA8}" type="doc">
      <dgm:prSet loTypeId="urn:microsoft.com/office/officeart/2005/8/layout/target1" loCatId="relationship" qsTypeId="urn:microsoft.com/office/officeart/2005/8/quickstyle/simple1" qsCatId="simple" csTypeId="urn:microsoft.com/office/officeart/2005/8/colors/accent5_5" csCatId="accent5" phldr="1"/>
      <dgm:spPr/>
    </dgm:pt>
    <dgm:pt modelId="{B6FB97A2-26F0-4C96-A403-4C9802267649}">
      <dgm:prSet phldrT="[Texto]"/>
      <dgm:spPr/>
      <dgm:t>
        <a:bodyPr/>
        <a:lstStyle/>
        <a:p>
          <a:r>
            <a:rPr lang="en-US" b="1" dirty="0" smtClean="0">
              <a:effectLst>
                <a:outerShdw blurRad="38100" dist="38100" dir="2700000" algn="tl">
                  <a:srgbClr val="000000">
                    <a:alpha val="43137"/>
                  </a:srgbClr>
                </a:outerShdw>
              </a:effectLst>
            </a:rPr>
            <a:t>OE</a:t>
          </a:r>
          <a:endParaRPr lang="en-US" b="1" dirty="0">
            <a:effectLst>
              <a:outerShdw blurRad="38100" dist="38100" dir="2700000" algn="tl">
                <a:srgbClr val="000000">
                  <a:alpha val="43137"/>
                </a:srgbClr>
              </a:outerShdw>
            </a:effectLst>
          </a:endParaRPr>
        </a:p>
      </dgm:t>
    </dgm:pt>
    <dgm:pt modelId="{6C7AAC6D-3112-4825-AF1A-487345051963}" type="parTrans" cxnId="{AACF2816-D6D3-4DAA-B2E3-18E6EFACE698}">
      <dgm:prSet/>
      <dgm:spPr/>
      <dgm:t>
        <a:bodyPr/>
        <a:lstStyle/>
        <a:p>
          <a:endParaRPr lang="en-US"/>
        </a:p>
      </dgm:t>
    </dgm:pt>
    <dgm:pt modelId="{23A49F0E-8595-49DD-9603-5E080D1DCFF5}" type="sibTrans" cxnId="{AACF2816-D6D3-4DAA-B2E3-18E6EFACE698}">
      <dgm:prSet/>
      <dgm:spPr/>
      <dgm:t>
        <a:bodyPr/>
        <a:lstStyle/>
        <a:p>
          <a:endParaRPr lang="en-US"/>
        </a:p>
      </dgm:t>
    </dgm:pt>
    <dgm:pt modelId="{841302BC-EB7F-42B2-870D-7D21BF14F460}">
      <dgm:prSet phldrT="[Texto]"/>
      <dgm:spPr/>
      <dgm:t>
        <a:bodyPr/>
        <a:lstStyle/>
        <a:p>
          <a:r>
            <a:rPr lang="en-US" b="1" dirty="0" smtClean="0">
              <a:effectLst>
                <a:outerShdw blurRad="38100" dist="38100" dir="2700000" algn="tl">
                  <a:srgbClr val="000000">
                    <a:alpha val="43137"/>
                  </a:srgbClr>
                </a:outerShdw>
              </a:effectLst>
            </a:rPr>
            <a:t>SE</a:t>
          </a:r>
          <a:endParaRPr lang="en-US" b="1" dirty="0">
            <a:effectLst>
              <a:outerShdw blurRad="38100" dist="38100" dir="2700000" algn="tl">
                <a:srgbClr val="000000">
                  <a:alpha val="43137"/>
                </a:srgbClr>
              </a:outerShdw>
            </a:effectLst>
          </a:endParaRPr>
        </a:p>
      </dgm:t>
    </dgm:pt>
    <dgm:pt modelId="{F758E447-CCBB-4C6E-9F31-ECD6A4B1CC95}" type="parTrans" cxnId="{0EEB51C5-8698-409D-9226-0F6EF3F5670B}">
      <dgm:prSet/>
      <dgm:spPr/>
      <dgm:t>
        <a:bodyPr/>
        <a:lstStyle/>
        <a:p>
          <a:endParaRPr lang="en-US"/>
        </a:p>
      </dgm:t>
    </dgm:pt>
    <dgm:pt modelId="{D15AD484-2BD5-4D2B-BA94-16F882409D1C}" type="sibTrans" cxnId="{0EEB51C5-8698-409D-9226-0F6EF3F5670B}">
      <dgm:prSet/>
      <dgm:spPr/>
      <dgm:t>
        <a:bodyPr/>
        <a:lstStyle/>
        <a:p>
          <a:endParaRPr lang="en-US"/>
        </a:p>
      </dgm:t>
    </dgm:pt>
    <dgm:pt modelId="{2F106428-A380-4080-8A17-DFC4CA1BD352}" type="pres">
      <dgm:prSet presAssocID="{56B64442-021E-4BBD-A00B-B1EE0803FBA8}" presName="composite" presStyleCnt="0">
        <dgm:presLayoutVars>
          <dgm:chMax val="5"/>
          <dgm:dir/>
          <dgm:resizeHandles val="exact"/>
        </dgm:presLayoutVars>
      </dgm:prSet>
      <dgm:spPr/>
    </dgm:pt>
    <dgm:pt modelId="{0B13047C-3945-45C6-832F-15A0DD617951}" type="pres">
      <dgm:prSet presAssocID="{B6FB97A2-26F0-4C96-A403-4C9802267649}" presName="circle1" presStyleLbl="lnNode1" presStyleIdx="0" presStyleCnt="2"/>
      <dgm:spPr/>
    </dgm:pt>
    <dgm:pt modelId="{58A195A7-F322-4561-AFBF-3D1DB5F8F11B}" type="pres">
      <dgm:prSet presAssocID="{B6FB97A2-26F0-4C96-A403-4C9802267649}" presName="text1" presStyleLbl="revTx" presStyleIdx="0" presStyleCnt="2" custLinFactNeighborX="-31579" custLinFactNeighborY="16842">
        <dgm:presLayoutVars>
          <dgm:bulletEnabled val="1"/>
        </dgm:presLayoutVars>
      </dgm:prSet>
      <dgm:spPr/>
      <dgm:t>
        <a:bodyPr/>
        <a:lstStyle/>
        <a:p>
          <a:endParaRPr lang="en-US"/>
        </a:p>
      </dgm:t>
    </dgm:pt>
    <dgm:pt modelId="{E1E56DA0-E6EE-4569-BF50-81D2C64A2B1A}" type="pres">
      <dgm:prSet presAssocID="{B6FB97A2-26F0-4C96-A403-4C9802267649}" presName="line1" presStyleLbl="callout" presStyleIdx="0" presStyleCnt="4" custLinFactY="100000" custLinFactNeighborY="123244"/>
      <dgm:spPr/>
    </dgm:pt>
    <dgm:pt modelId="{F434A8B3-D3B5-421A-B01D-83D951F7B670}" type="pres">
      <dgm:prSet presAssocID="{B6FB97A2-26F0-4C96-A403-4C9802267649}" presName="d1" presStyleLbl="callout" presStyleIdx="1" presStyleCnt="4" custLinFactNeighborY="12625"/>
      <dgm:spPr/>
    </dgm:pt>
    <dgm:pt modelId="{00C26165-5095-4AE2-A6F4-ADFCD9581BCC}" type="pres">
      <dgm:prSet presAssocID="{841302BC-EB7F-42B2-870D-7D21BF14F460}" presName="circle2" presStyleLbl="lnNode1" presStyleIdx="1" presStyleCnt="2" custLinFactNeighborY="-5261">
        <dgm:style>
          <a:lnRef idx="1">
            <a:schemeClr val="accent1"/>
          </a:lnRef>
          <a:fillRef idx="2">
            <a:schemeClr val="accent1"/>
          </a:fillRef>
          <a:effectRef idx="1">
            <a:schemeClr val="accent1"/>
          </a:effectRef>
          <a:fontRef idx="minor">
            <a:schemeClr val="dk1"/>
          </a:fontRef>
        </dgm:style>
      </dgm:prSet>
      <dgm:spPr/>
    </dgm:pt>
    <dgm:pt modelId="{4F1C0229-831D-402A-B805-226353F72060}" type="pres">
      <dgm:prSet presAssocID="{841302BC-EB7F-42B2-870D-7D21BF14F460}" presName="text2" presStyleLbl="revTx" presStyleIdx="1" presStyleCnt="2" custLinFactNeighborX="-19298" custLinFactNeighborY="1053">
        <dgm:presLayoutVars>
          <dgm:bulletEnabled val="1"/>
        </dgm:presLayoutVars>
      </dgm:prSet>
      <dgm:spPr/>
      <dgm:t>
        <a:bodyPr/>
        <a:lstStyle/>
        <a:p>
          <a:endParaRPr lang="en-US"/>
        </a:p>
      </dgm:t>
    </dgm:pt>
    <dgm:pt modelId="{67EFBD93-91EF-48F7-BF5E-F34B43A75D65}" type="pres">
      <dgm:prSet presAssocID="{841302BC-EB7F-42B2-870D-7D21BF14F460}" presName="line2" presStyleLbl="callout" presStyleIdx="2" presStyleCnt="4"/>
      <dgm:spPr/>
    </dgm:pt>
    <dgm:pt modelId="{153F1C20-D751-4FFF-A64A-2EDA4FDCBF8B}" type="pres">
      <dgm:prSet presAssocID="{841302BC-EB7F-42B2-870D-7D21BF14F460}" presName="d2" presStyleLbl="callout" presStyleIdx="3" presStyleCnt="4"/>
      <dgm:spPr/>
    </dgm:pt>
  </dgm:ptLst>
  <dgm:cxnLst>
    <dgm:cxn modelId="{25395717-7854-4D32-BF21-A19D80FE5542}" type="presOf" srcId="{B6FB97A2-26F0-4C96-A403-4C9802267649}" destId="{58A195A7-F322-4561-AFBF-3D1DB5F8F11B}" srcOrd="0" destOrd="0" presId="urn:microsoft.com/office/officeart/2005/8/layout/target1"/>
    <dgm:cxn modelId="{776E61CD-B038-4424-BC67-5A5AC693C940}" type="presOf" srcId="{56B64442-021E-4BBD-A00B-B1EE0803FBA8}" destId="{2F106428-A380-4080-8A17-DFC4CA1BD352}" srcOrd="0" destOrd="0" presId="urn:microsoft.com/office/officeart/2005/8/layout/target1"/>
    <dgm:cxn modelId="{0EEB51C5-8698-409D-9226-0F6EF3F5670B}" srcId="{56B64442-021E-4BBD-A00B-B1EE0803FBA8}" destId="{841302BC-EB7F-42B2-870D-7D21BF14F460}" srcOrd="1" destOrd="0" parTransId="{F758E447-CCBB-4C6E-9F31-ECD6A4B1CC95}" sibTransId="{D15AD484-2BD5-4D2B-BA94-16F882409D1C}"/>
    <dgm:cxn modelId="{AACF2816-D6D3-4DAA-B2E3-18E6EFACE698}" srcId="{56B64442-021E-4BBD-A00B-B1EE0803FBA8}" destId="{B6FB97A2-26F0-4C96-A403-4C9802267649}" srcOrd="0" destOrd="0" parTransId="{6C7AAC6D-3112-4825-AF1A-487345051963}" sibTransId="{23A49F0E-8595-49DD-9603-5E080D1DCFF5}"/>
    <dgm:cxn modelId="{3D36B034-FBDA-4BEE-869F-5517366436DF}" type="presOf" srcId="{841302BC-EB7F-42B2-870D-7D21BF14F460}" destId="{4F1C0229-831D-402A-B805-226353F72060}" srcOrd="0" destOrd="0" presId="urn:microsoft.com/office/officeart/2005/8/layout/target1"/>
    <dgm:cxn modelId="{ABB7D7E4-8F49-4541-ACC4-E797C271D158}" type="presParOf" srcId="{2F106428-A380-4080-8A17-DFC4CA1BD352}" destId="{0B13047C-3945-45C6-832F-15A0DD617951}" srcOrd="0" destOrd="0" presId="urn:microsoft.com/office/officeart/2005/8/layout/target1"/>
    <dgm:cxn modelId="{9A5D4C73-0D71-430B-A472-BD98E36B0B9A}" type="presParOf" srcId="{2F106428-A380-4080-8A17-DFC4CA1BD352}" destId="{58A195A7-F322-4561-AFBF-3D1DB5F8F11B}" srcOrd="1" destOrd="0" presId="urn:microsoft.com/office/officeart/2005/8/layout/target1"/>
    <dgm:cxn modelId="{D05C98F5-DD93-4CAE-A792-02B43E8B2560}" type="presParOf" srcId="{2F106428-A380-4080-8A17-DFC4CA1BD352}" destId="{E1E56DA0-E6EE-4569-BF50-81D2C64A2B1A}" srcOrd="2" destOrd="0" presId="urn:microsoft.com/office/officeart/2005/8/layout/target1"/>
    <dgm:cxn modelId="{D437DEA8-15DC-4299-B698-B71BC37C0CA0}" type="presParOf" srcId="{2F106428-A380-4080-8A17-DFC4CA1BD352}" destId="{F434A8B3-D3B5-421A-B01D-83D951F7B670}" srcOrd="3" destOrd="0" presId="urn:microsoft.com/office/officeart/2005/8/layout/target1"/>
    <dgm:cxn modelId="{BCC70DCD-E317-4B3D-ADE4-586DE590252A}" type="presParOf" srcId="{2F106428-A380-4080-8A17-DFC4CA1BD352}" destId="{00C26165-5095-4AE2-A6F4-ADFCD9581BCC}" srcOrd="4" destOrd="0" presId="urn:microsoft.com/office/officeart/2005/8/layout/target1"/>
    <dgm:cxn modelId="{559A05EE-9646-4BA7-92C4-AAA0122EF76F}" type="presParOf" srcId="{2F106428-A380-4080-8A17-DFC4CA1BD352}" destId="{4F1C0229-831D-402A-B805-226353F72060}" srcOrd="5" destOrd="0" presId="urn:microsoft.com/office/officeart/2005/8/layout/target1"/>
    <dgm:cxn modelId="{B522D218-9435-4704-980E-E152E8D54F82}" type="presParOf" srcId="{2F106428-A380-4080-8A17-DFC4CA1BD352}" destId="{67EFBD93-91EF-48F7-BF5E-F34B43A75D65}" srcOrd="6" destOrd="0" presId="urn:microsoft.com/office/officeart/2005/8/layout/target1"/>
    <dgm:cxn modelId="{BB88E87D-19E1-498A-A920-DD0A235FE009}" type="presParOf" srcId="{2F106428-A380-4080-8A17-DFC4CA1BD352}" destId="{153F1C20-D751-4FFF-A64A-2EDA4FDCBF8B}" srcOrd="7" destOrd="0" presId="urn:microsoft.com/office/officeart/2005/8/layout/target1"/>
  </dgm:cxnLst>
  <dgm:bg/>
  <dgm:whole/>
</dgm:dataModel>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3FFAF4-CCD5-4DD8-BC80-D1211BD0AD40}" type="datetimeFigureOut">
              <a:rPr lang="en-US" smtClean="0"/>
              <a:pPr/>
              <a:t>10/21/2008</a:t>
            </a:fld>
            <a:endParaRPr lang="en-US"/>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6EEBA7-02A3-401A-842E-9BE4CE7679EF}" type="slidenum">
              <a:rPr lang="en-US" smtClean="0"/>
              <a:pPr/>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en-US"/>
          </a:p>
        </p:txBody>
      </p:sp>
      <p:sp>
        <p:nvSpPr>
          <p:cNvPr id="4" name="Espaço Reservado para Número de Slide 3"/>
          <p:cNvSpPr>
            <a:spLocks noGrp="1"/>
          </p:cNvSpPr>
          <p:nvPr>
            <p:ph type="sldNum" sz="quarter" idx="10"/>
          </p:nvPr>
        </p:nvSpPr>
        <p:spPr/>
        <p:txBody>
          <a:bodyPr/>
          <a:lstStyle/>
          <a:p>
            <a:fld id="{536EEBA7-02A3-401A-842E-9BE4CE7679EF}"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RUP promotes iterative development and organizes the development of software and systems into four phases, each one consisting of one or more executable iterations of the software at that stage of development.</a:t>
            </a:r>
          </a:p>
          <a:p>
            <a:endParaRPr lang="pt-BR" dirty="0"/>
          </a:p>
        </p:txBody>
      </p:sp>
      <p:sp>
        <p:nvSpPr>
          <p:cNvPr id="4" name="Espaço Reservado para Número de Slide 3"/>
          <p:cNvSpPr>
            <a:spLocks noGrp="1"/>
          </p:cNvSpPr>
          <p:nvPr>
            <p:ph type="sldNum" sz="quarter" idx="10"/>
          </p:nvPr>
        </p:nvSpPr>
        <p:spPr/>
        <p:txBody>
          <a:bodyPr/>
          <a:lstStyle/>
          <a:p>
            <a:fld id="{536EEBA7-02A3-401A-842E-9BE4CE7679EF}" type="slidenum">
              <a:rPr lang="en-US" smtClean="0"/>
              <a:pPr/>
              <a:t>16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536EEBA7-02A3-401A-842E-9BE4CE7679EF}" type="slidenum">
              <a:rPr lang="en-US" smtClean="0"/>
              <a:pPr/>
              <a:t>20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536EEBA7-02A3-401A-842E-9BE4CE7679EF}" type="slidenum">
              <a:rPr lang="en-US" smtClean="0"/>
              <a:pPr/>
              <a:t>44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en-U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a:p>
        </p:txBody>
      </p:sp>
      <p:sp>
        <p:nvSpPr>
          <p:cNvPr id="4" name="Espaço Reservado para Data 3"/>
          <p:cNvSpPr>
            <a:spLocks noGrp="1"/>
          </p:cNvSpPr>
          <p:nvPr>
            <p:ph type="dt" sz="half" idx="10"/>
          </p:nvPr>
        </p:nvSpPr>
        <p:spPr/>
        <p:txBody>
          <a:bodyPr/>
          <a:lstStyle/>
          <a:p>
            <a:fld id="{ED757C9F-AC38-4F90-A04D-4B1DE71AE96B}" type="datetimeFigureOut">
              <a:rPr lang="en-US" smtClean="0"/>
              <a:pPr/>
              <a:t>10/21/2008</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B1EA203B-2FE8-4FC9-99C1-14F937084001}"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p>
            <a:fld id="{ED757C9F-AC38-4F90-A04D-4B1DE71AE96B}" type="datetimeFigureOut">
              <a:rPr lang="en-US" smtClean="0"/>
              <a:pPr/>
              <a:t>10/21/2008</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B1EA203B-2FE8-4FC9-99C1-14F937084001}"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p>
            <a:fld id="{ED757C9F-AC38-4F90-A04D-4B1DE71AE96B}" type="datetimeFigureOut">
              <a:rPr lang="en-US" smtClean="0"/>
              <a:pPr/>
              <a:t>10/21/2008</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B1EA203B-2FE8-4FC9-99C1-14F937084001}"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p>
            <a:fld id="{ED757C9F-AC38-4F90-A04D-4B1DE71AE96B}" type="datetimeFigureOut">
              <a:rPr lang="en-US" smtClean="0"/>
              <a:pPr/>
              <a:t>10/21/2008</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B1EA203B-2FE8-4FC9-99C1-14F937084001}"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en-US"/>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ED757C9F-AC38-4F90-A04D-4B1DE71AE96B}" type="datetimeFigureOut">
              <a:rPr lang="en-US" smtClean="0"/>
              <a:pPr/>
              <a:t>10/21/2008</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B1EA203B-2FE8-4FC9-99C1-14F937084001}"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4"/>
          <p:cNvSpPr>
            <a:spLocks noGrp="1"/>
          </p:cNvSpPr>
          <p:nvPr>
            <p:ph type="dt" sz="half" idx="10"/>
          </p:nvPr>
        </p:nvSpPr>
        <p:spPr/>
        <p:txBody>
          <a:bodyPr/>
          <a:lstStyle/>
          <a:p>
            <a:fld id="{ED757C9F-AC38-4F90-A04D-4B1DE71AE96B}" type="datetimeFigureOut">
              <a:rPr lang="en-US" smtClean="0"/>
              <a:pPr/>
              <a:t>10/21/2008</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B1EA203B-2FE8-4FC9-99C1-14F937084001}"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en-US"/>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Espaço Reservado para Data 6"/>
          <p:cNvSpPr>
            <a:spLocks noGrp="1"/>
          </p:cNvSpPr>
          <p:nvPr>
            <p:ph type="dt" sz="half" idx="10"/>
          </p:nvPr>
        </p:nvSpPr>
        <p:spPr/>
        <p:txBody>
          <a:bodyPr/>
          <a:lstStyle/>
          <a:p>
            <a:fld id="{ED757C9F-AC38-4F90-A04D-4B1DE71AE96B}" type="datetimeFigureOut">
              <a:rPr lang="en-US" smtClean="0"/>
              <a:pPr/>
              <a:t>10/21/2008</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B1EA203B-2FE8-4FC9-99C1-14F937084001}"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Data 2"/>
          <p:cNvSpPr>
            <a:spLocks noGrp="1"/>
          </p:cNvSpPr>
          <p:nvPr>
            <p:ph type="dt" sz="half" idx="10"/>
          </p:nvPr>
        </p:nvSpPr>
        <p:spPr/>
        <p:txBody>
          <a:bodyPr/>
          <a:lstStyle/>
          <a:p>
            <a:fld id="{ED757C9F-AC38-4F90-A04D-4B1DE71AE96B}" type="datetimeFigureOut">
              <a:rPr lang="en-US" smtClean="0"/>
              <a:pPr/>
              <a:t>10/21/2008</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B1EA203B-2FE8-4FC9-99C1-14F937084001}"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D757C9F-AC38-4F90-A04D-4B1DE71AE96B}" type="datetimeFigureOut">
              <a:rPr lang="en-US" smtClean="0"/>
              <a:pPr/>
              <a:t>10/21/2008</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B1EA203B-2FE8-4FC9-99C1-14F937084001}"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en-US"/>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ED757C9F-AC38-4F90-A04D-4B1DE71AE96B}" type="datetimeFigureOut">
              <a:rPr lang="en-US" smtClean="0"/>
              <a:pPr/>
              <a:t>10/21/2008</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B1EA203B-2FE8-4FC9-99C1-14F937084001}"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en-US"/>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ED757C9F-AC38-4F90-A04D-4B1DE71AE96B}" type="datetimeFigureOut">
              <a:rPr lang="en-US" smtClean="0"/>
              <a:pPr/>
              <a:t>10/21/2008</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B1EA203B-2FE8-4FC9-99C1-14F937084001}"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en-US"/>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757C9F-AC38-4F90-A04D-4B1DE71AE96B}" type="datetimeFigureOut">
              <a:rPr lang="en-US" smtClean="0"/>
              <a:pPr/>
              <a:t>10/21/2008</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EA203B-2FE8-4FC9-99C1-14F937084001}"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00034" y="1571612"/>
            <a:ext cx="8077200" cy="1673352"/>
          </a:xfrm>
        </p:spPr>
        <p:txBody>
          <a:bodyPr>
            <a:noAutofit/>
          </a:bodyPr>
          <a:lstStyle/>
          <a:p>
            <a:pPr algn="l"/>
            <a:r>
              <a:rPr lang="en-US" b="1" dirty="0" smtClean="0">
                <a:solidFill>
                  <a:schemeClr val="tx2">
                    <a:lumMod val="60000"/>
                    <a:lumOff val="40000"/>
                  </a:schemeClr>
                </a:solidFill>
              </a:rPr>
              <a:t>Software Engineering and Ontological Engineering: </a:t>
            </a:r>
            <a:r>
              <a:rPr lang="en-US" b="1" dirty="0" smtClean="0">
                <a:solidFill>
                  <a:schemeClr val="tx1">
                    <a:lumMod val="50000"/>
                    <a:lumOff val="50000"/>
                  </a:schemeClr>
                </a:solidFill>
              </a:rPr>
              <a:t>Contributions, Perspectives,  </a:t>
            </a:r>
            <a:br>
              <a:rPr lang="en-US" b="1" dirty="0" smtClean="0">
                <a:solidFill>
                  <a:schemeClr val="tx1">
                    <a:lumMod val="50000"/>
                    <a:lumOff val="50000"/>
                  </a:schemeClr>
                </a:solidFill>
              </a:rPr>
            </a:br>
            <a:r>
              <a:rPr lang="en-US" b="1" dirty="0" smtClean="0">
                <a:solidFill>
                  <a:schemeClr val="tx1">
                    <a:lumMod val="50000"/>
                    <a:lumOff val="50000"/>
                  </a:schemeClr>
                </a:solidFill>
              </a:rPr>
              <a:t>Challenges and Learned Lessons</a:t>
            </a:r>
            <a:endParaRPr lang="en-US" b="1" dirty="0">
              <a:solidFill>
                <a:schemeClr val="tx1">
                  <a:lumMod val="50000"/>
                  <a:lumOff val="50000"/>
                </a:schemeClr>
              </a:solidFill>
            </a:endParaRPr>
          </a:p>
        </p:txBody>
      </p:sp>
      <p:sp>
        <p:nvSpPr>
          <p:cNvPr id="3" name="Subtítulo 2"/>
          <p:cNvSpPr>
            <a:spLocks noGrp="1"/>
          </p:cNvSpPr>
          <p:nvPr>
            <p:ph type="subTitle" idx="1"/>
          </p:nvPr>
        </p:nvSpPr>
        <p:spPr>
          <a:xfrm>
            <a:off x="500034" y="4500570"/>
            <a:ext cx="8505828" cy="1499616"/>
          </a:xfrm>
        </p:spPr>
        <p:txBody>
          <a:bodyPr>
            <a:normAutofit/>
          </a:bodyPr>
          <a:lstStyle/>
          <a:p>
            <a:pPr algn="l"/>
            <a:r>
              <a:rPr lang="en-US" sz="3200" b="1" dirty="0" smtClean="0">
                <a:solidFill>
                  <a:srgbClr val="CC3300"/>
                </a:solidFill>
              </a:rPr>
              <a:t>Marcelo José </a:t>
            </a:r>
            <a:r>
              <a:rPr lang="en-US" sz="3200" b="1" dirty="0" err="1" smtClean="0">
                <a:solidFill>
                  <a:srgbClr val="CC3300"/>
                </a:solidFill>
              </a:rPr>
              <a:t>Siqueira</a:t>
            </a:r>
            <a:r>
              <a:rPr lang="en-US" sz="3200" b="1" dirty="0" smtClean="0">
                <a:solidFill>
                  <a:srgbClr val="CC3300"/>
                </a:solidFill>
              </a:rPr>
              <a:t> C. de Almeida</a:t>
            </a:r>
          </a:p>
          <a:p>
            <a:pPr algn="l"/>
            <a:r>
              <a:rPr lang="en-US" sz="2400" b="1" dirty="0" smtClean="0">
                <a:solidFill>
                  <a:srgbClr val="CC3300"/>
                </a:solidFill>
              </a:rPr>
              <a:t>mjsca@cin.ufpe.br</a:t>
            </a:r>
          </a:p>
          <a:p>
            <a:pPr algn="l"/>
            <a:endParaRPr lang="en-US" sz="2400" b="1" dirty="0">
              <a:solidFill>
                <a:srgbClr val="CC3300"/>
              </a:solidFill>
            </a:endParaRPr>
          </a:p>
        </p:txBody>
      </p:sp>
      <p:pic>
        <p:nvPicPr>
          <p:cNvPr id="9" name="Imagem 8" descr="logo.gif"/>
          <p:cNvPicPr>
            <a:picLocks noChangeAspect="1"/>
          </p:cNvPicPr>
          <p:nvPr/>
        </p:nvPicPr>
        <p:blipFill>
          <a:blip r:embed="rId2"/>
          <a:stretch>
            <a:fillRect/>
          </a:stretch>
        </p:blipFill>
        <p:spPr>
          <a:xfrm>
            <a:off x="2428860" y="6143644"/>
            <a:ext cx="6500858" cy="571504"/>
          </a:xfrm>
          <a:prstGeom prst="rect">
            <a:avLst/>
          </a:prstGeom>
        </p:spPr>
      </p:pic>
      <p:pic>
        <p:nvPicPr>
          <p:cNvPr id="10" name="Picture 6" descr="logotipo-cin"/>
          <p:cNvPicPr>
            <a:picLocks noChangeAspect="1" noChangeArrowheads="1"/>
          </p:cNvPicPr>
          <p:nvPr/>
        </p:nvPicPr>
        <p:blipFill>
          <a:blip r:embed="rId3"/>
          <a:srcRect/>
          <a:stretch>
            <a:fillRect/>
          </a:stretch>
        </p:blipFill>
        <p:spPr bwMode="auto">
          <a:xfrm>
            <a:off x="556560" y="6143644"/>
            <a:ext cx="1729424" cy="65563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solidFill>
                  <a:srgbClr val="C00000"/>
                </a:solidFill>
                <a:effectLst>
                  <a:outerShdw blurRad="38100" dist="38100" dir="2700000" algn="tl">
                    <a:srgbClr val="000000">
                      <a:alpha val="43137"/>
                    </a:srgbClr>
                  </a:outerShdw>
                </a:effectLst>
              </a:rPr>
              <a:t>Basic</a:t>
            </a:r>
            <a:r>
              <a:rPr lang="en-US" smtClean="0"/>
              <a:t> </a:t>
            </a:r>
            <a:r>
              <a:rPr lang="en-US">
                <a:solidFill>
                  <a:srgbClr val="C00000"/>
                </a:solidFill>
                <a:effectLst>
                  <a:outerShdw blurRad="38100" dist="38100" dir="2700000" algn="tl">
                    <a:srgbClr val="000000">
                      <a:alpha val="43137"/>
                    </a:srgbClr>
                  </a:outerShdw>
                </a:effectLst>
              </a:rPr>
              <a:t>Definitions</a:t>
            </a:r>
          </a:p>
        </p:txBody>
      </p:sp>
      <p:sp>
        <p:nvSpPr>
          <p:cNvPr id="3" name="Espaço Reservado para Conteúdo 2"/>
          <p:cNvSpPr>
            <a:spLocks noGrp="1"/>
          </p:cNvSpPr>
          <p:nvPr>
            <p:ph idx="1"/>
          </p:nvPr>
        </p:nvSpPr>
        <p:spPr/>
        <p:txBody>
          <a:bodyPr>
            <a:normAutofit fontScale="85000" lnSpcReduction="20000"/>
          </a:bodyPr>
          <a:lstStyle/>
          <a:p>
            <a:r>
              <a:rPr lang="en-US" dirty="0" smtClean="0"/>
              <a:t>According to (IEEE 1990):</a:t>
            </a:r>
          </a:p>
          <a:p>
            <a:endParaRPr lang="en-US" b="1" dirty="0" smtClean="0"/>
          </a:p>
          <a:p>
            <a:pPr lvl="1"/>
            <a:r>
              <a:rPr lang="en-US" b="1" dirty="0" smtClean="0"/>
              <a:t>Technique</a:t>
            </a:r>
            <a:r>
              <a:rPr lang="en-US" dirty="0" smtClean="0"/>
              <a:t>: a technical and managerial procedure used to achieve a given objective.   </a:t>
            </a:r>
          </a:p>
          <a:p>
            <a:endParaRPr lang="en-US" b="1" dirty="0" smtClean="0"/>
          </a:p>
          <a:p>
            <a:pPr lvl="1"/>
            <a:r>
              <a:rPr lang="en-US" b="1" dirty="0" smtClean="0"/>
              <a:t>Method</a:t>
            </a:r>
            <a:r>
              <a:rPr lang="en-US" dirty="0" smtClean="0"/>
              <a:t>: a set of orderly processes or procedures used in the engineering of a product or performing a service.</a:t>
            </a:r>
          </a:p>
          <a:p>
            <a:endParaRPr lang="en-US" b="1" dirty="0" smtClean="0"/>
          </a:p>
          <a:p>
            <a:pPr lvl="1"/>
            <a:r>
              <a:rPr lang="en-US" b="1" dirty="0" smtClean="0"/>
              <a:t>Methodology</a:t>
            </a:r>
            <a:r>
              <a:rPr lang="en-US" dirty="0" smtClean="0"/>
              <a:t>: a comprehensive, integrated series of techniques or methods creating a general theory of how a class of thought-intensive work ought be performed.</a:t>
            </a:r>
          </a:p>
          <a:p>
            <a:pPr>
              <a:buNone/>
            </a:pPr>
            <a:r>
              <a:rPr lang="en-US" dirty="0" smtClean="0"/>
              <a:t> </a:t>
            </a:r>
            <a:endParaRPr lang="en-US" b="1" dirty="0" smtClean="0"/>
          </a:p>
          <a:p>
            <a:pPr lvl="1"/>
            <a:endParaRPr lang="en-US" b="1" dirty="0" smtClean="0">
              <a:solidFill>
                <a:srgbClr val="FF0000"/>
              </a:solidFill>
            </a:endParaRPr>
          </a:p>
          <a:p>
            <a:endParaRPr lang="en-US" b="1" dirty="0" smtClean="0"/>
          </a:p>
          <a:p>
            <a:pPr>
              <a:buNone/>
            </a:pPr>
            <a:endParaRPr lang="en-US" b="1" dirty="0" smtClean="0"/>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nvGraphicFramePr>
        <p:xfrm>
          <a:off x="1571604" y="178592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3"/>
          <p:cNvSpPr>
            <a:spLocks noGrp="1"/>
          </p:cNvSpPr>
          <p:nvPr>
            <p:ph type="title"/>
          </p:nvPr>
        </p:nvSpPr>
        <p:spPr/>
        <p:txBody>
          <a:bodyPr/>
          <a:lstStyle/>
          <a:p>
            <a:r>
              <a:rPr lang="en-US">
                <a:solidFill>
                  <a:srgbClr val="C00000"/>
                </a:solidFill>
                <a:effectLst>
                  <a:outerShdw blurRad="38100" dist="38100" dir="2700000" algn="tl">
                    <a:srgbClr val="000000">
                      <a:alpha val="43137"/>
                    </a:srgbClr>
                  </a:outerShdw>
                </a:effectLst>
              </a:rPr>
              <a:t>Context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graphicEl>
                                              <a:dgm id="{6D42A549-B24E-4956-B990-E490AA2CB7EF}"/>
                                            </p:graphicEl>
                                          </p:spTgt>
                                        </p:tgtEl>
                                        <p:attrNameLst>
                                          <p:attrName>style.visibility</p:attrName>
                                        </p:attrNameLst>
                                      </p:cBhvr>
                                      <p:to>
                                        <p:strVal val="visible"/>
                                      </p:to>
                                    </p:set>
                                    <p:animEffect transition="in" filter="blinds(horizontal)">
                                      <p:cBhvr>
                                        <p:cTn id="7" dur="500"/>
                                        <p:tgtEl>
                                          <p:spTgt spid="5">
                                            <p:graphicEl>
                                              <a:dgm id="{6D42A549-B24E-4956-B990-E490AA2CB7E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graphicEl>
                                              <a:dgm id="{A160F79D-D7D2-41FD-8004-312769ADC239}"/>
                                            </p:graphicEl>
                                          </p:spTgt>
                                        </p:tgtEl>
                                        <p:attrNameLst>
                                          <p:attrName>style.visibility</p:attrName>
                                        </p:attrNameLst>
                                      </p:cBhvr>
                                      <p:to>
                                        <p:strVal val="visible"/>
                                      </p:to>
                                    </p:set>
                                    <p:animEffect transition="in" filter="blinds(horizontal)">
                                      <p:cBhvr>
                                        <p:cTn id="12" dur="500"/>
                                        <p:tgtEl>
                                          <p:spTgt spid="5">
                                            <p:graphicEl>
                                              <a:dgm id="{A160F79D-D7D2-41FD-8004-312769ADC23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graphicEl>
                                              <a:dgm id="{F1B1498F-CA1D-4CBD-99B5-962EC6124C94}"/>
                                            </p:graphicEl>
                                          </p:spTgt>
                                        </p:tgtEl>
                                        <p:attrNameLst>
                                          <p:attrName>style.visibility</p:attrName>
                                        </p:attrNameLst>
                                      </p:cBhvr>
                                      <p:to>
                                        <p:strVal val="visible"/>
                                      </p:to>
                                    </p:set>
                                    <p:animEffect transition="in" filter="blinds(horizontal)">
                                      <p:cBhvr>
                                        <p:cTn id="17" dur="500"/>
                                        <p:tgtEl>
                                          <p:spTgt spid="5">
                                            <p:graphicEl>
                                              <a:dgm id="{F1B1498F-CA1D-4CBD-99B5-962EC6124C9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graphicEl>
                                              <a:dgm id="{B2AE8D16-C18C-4965-88D0-04D5FDDE5786}"/>
                                            </p:graphicEl>
                                          </p:spTgt>
                                        </p:tgtEl>
                                        <p:attrNameLst>
                                          <p:attrName>style.visibility</p:attrName>
                                        </p:attrNameLst>
                                      </p:cBhvr>
                                      <p:to>
                                        <p:strVal val="visible"/>
                                      </p:to>
                                    </p:set>
                                    <p:animEffect transition="in" filter="blinds(horizontal)">
                                      <p:cBhvr>
                                        <p:cTn id="22" dur="500"/>
                                        <p:tgtEl>
                                          <p:spTgt spid="5">
                                            <p:graphicEl>
                                              <a:dgm id="{B2AE8D16-C18C-4965-88D0-04D5FDDE578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solidFill>
                  <a:srgbClr val="C00000"/>
                </a:solidFill>
                <a:effectLst>
                  <a:outerShdw blurRad="38100" dist="38100" dir="2700000" algn="tl">
                    <a:srgbClr val="000000">
                      <a:alpha val="43137"/>
                    </a:srgbClr>
                  </a:outerShdw>
                </a:effectLst>
              </a:rPr>
              <a:t>Software</a:t>
            </a:r>
            <a:r>
              <a:rPr lang="en-US" smtClean="0"/>
              <a:t> </a:t>
            </a:r>
            <a:r>
              <a:rPr lang="en-US">
                <a:solidFill>
                  <a:srgbClr val="C00000"/>
                </a:solidFill>
                <a:effectLst>
                  <a:outerShdw blurRad="38100" dist="38100" dir="2700000" algn="tl">
                    <a:srgbClr val="000000">
                      <a:alpha val="43137"/>
                    </a:srgbClr>
                  </a:outerShdw>
                </a:effectLst>
              </a:rPr>
              <a:t>Engineering</a:t>
            </a:r>
          </a:p>
        </p:txBody>
      </p:sp>
      <p:sp>
        <p:nvSpPr>
          <p:cNvPr id="3" name="Espaço Reservado para Conteúdo 2"/>
          <p:cNvSpPr>
            <a:spLocks noGrp="1"/>
          </p:cNvSpPr>
          <p:nvPr>
            <p:ph idx="1"/>
          </p:nvPr>
        </p:nvSpPr>
        <p:spPr/>
        <p:txBody>
          <a:bodyPr>
            <a:normAutofit fontScale="92500" lnSpcReduction="10000"/>
          </a:bodyPr>
          <a:lstStyle/>
          <a:p>
            <a:r>
              <a:rPr lang="en-US" dirty="0" smtClean="0"/>
              <a:t>SE is the application of a systematic, disciplined, quantifiable approach to the development, operation, and maintenance of software (</a:t>
            </a:r>
            <a:r>
              <a:rPr lang="en-US" dirty="0" err="1" smtClean="0"/>
              <a:t>Abran</a:t>
            </a:r>
            <a:r>
              <a:rPr lang="en-US" dirty="0" smtClean="0"/>
              <a:t> and Moore 2004).  </a:t>
            </a:r>
          </a:p>
          <a:p>
            <a:pPr lvl="1"/>
            <a:r>
              <a:rPr lang="en-US" dirty="0" smtClean="0"/>
              <a:t>Mimic of traditional engineering to cope with the software complexities.</a:t>
            </a:r>
          </a:p>
          <a:p>
            <a:pPr lvl="1"/>
            <a:r>
              <a:rPr lang="en-US" dirty="0" smtClean="0"/>
              <a:t>SE pushed the efforts from low-level programming to high-level modeling efforts.</a:t>
            </a:r>
          </a:p>
          <a:p>
            <a:pPr lvl="1"/>
            <a:r>
              <a:rPr lang="en-US" dirty="0" smtClean="0"/>
              <a:t>Today SE is a reputed discipline for the market (gradual – and slow - process).</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solidFill>
                  <a:srgbClr val="C00000"/>
                </a:solidFill>
                <a:effectLst>
                  <a:outerShdw blurRad="38100" dist="38100" dir="2700000" algn="tl">
                    <a:srgbClr val="000000">
                      <a:alpha val="43137"/>
                    </a:srgbClr>
                  </a:outerShdw>
                </a:effectLst>
              </a:rPr>
              <a:t>Software</a:t>
            </a:r>
            <a:r>
              <a:rPr lang="en-US" smtClean="0"/>
              <a:t> </a:t>
            </a:r>
            <a:r>
              <a:rPr lang="en-US" smtClean="0">
                <a:solidFill>
                  <a:srgbClr val="C00000"/>
                </a:solidFill>
                <a:effectLst>
                  <a:outerShdw blurRad="38100" dist="38100" dir="2700000" algn="tl">
                    <a:srgbClr val="000000">
                      <a:alpha val="43137"/>
                    </a:srgbClr>
                  </a:outerShdw>
                </a:effectLst>
              </a:rPr>
              <a:t>Engineering</a:t>
            </a:r>
            <a:endParaRPr lang="en-US"/>
          </a:p>
        </p:txBody>
      </p:sp>
      <p:sp>
        <p:nvSpPr>
          <p:cNvPr id="3" name="Espaço Reservado para Conteúdo 2"/>
          <p:cNvSpPr>
            <a:spLocks noGrp="1"/>
          </p:cNvSpPr>
          <p:nvPr>
            <p:ph idx="1"/>
          </p:nvPr>
        </p:nvSpPr>
        <p:spPr/>
        <p:txBody>
          <a:bodyPr/>
          <a:lstStyle/>
          <a:p>
            <a:r>
              <a:rPr lang="en-US" dirty="0" smtClean="0"/>
              <a:t>Standardizations</a:t>
            </a:r>
          </a:p>
          <a:p>
            <a:pPr lvl="1"/>
            <a:r>
              <a:rPr lang="en-US" b="1" dirty="0" smtClean="0"/>
              <a:t>OMG</a:t>
            </a:r>
            <a:r>
              <a:rPr lang="en-US" dirty="0" smtClean="0"/>
              <a:t> (Object Management Group)</a:t>
            </a:r>
          </a:p>
          <a:p>
            <a:pPr lvl="1"/>
            <a:r>
              <a:rPr lang="en-US" b="1" dirty="0" smtClean="0"/>
              <a:t>JCP</a:t>
            </a:r>
            <a:r>
              <a:rPr lang="en-US" dirty="0" smtClean="0"/>
              <a:t> (Java Community Process)</a:t>
            </a:r>
          </a:p>
          <a:p>
            <a:pPr lvl="1"/>
            <a:r>
              <a:rPr lang="en-US" b="1" dirty="0" smtClean="0"/>
              <a:t>SWEBOK</a:t>
            </a:r>
            <a:r>
              <a:rPr lang="en-US" dirty="0" smtClean="0"/>
              <a:t> (Software Engineering Body Of Knowledge – IEEE/COMSOC)</a:t>
            </a:r>
          </a:p>
        </p:txBody>
      </p:sp>
      <p:pic>
        <p:nvPicPr>
          <p:cNvPr id="4" name="Imagem 3" descr="omg-home-new-sm.gif"/>
          <p:cNvPicPr>
            <a:picLocks noChangeAspect="1"/>
          </p:cNvPicPr>
          <p:nvPr/>
        </p:nvPicPr>
        <p:blipFill>
          <a:blip r:embed="rId2"/>
          <a:stretch>
            <a:fillRect/>
          </a:stretch>
        </p:blipFill>
        <p:spPr>
          <a:xfrm>
            <a:off x="1142976" y="5286388"/>
            <a:ext cx="1910305" cy="758503"/>
          </a:xfrm>
          <a:prstGeom prst="rect">
            <a:avLst/>
          </a:prstGeom>
        </p:spPr>
      </p:pic>
      <p:pic>
        <p:nvPicPr>
          <p:cNvPr id="6" name="Imagem 5" descr="logo_jcp.gif"/>
          <p:cNvPicPr>
            <a:picLocks noChangeAspect="1"/>
          </p:cNvPicPr>
          <p:nvPr/>
        </p:nvPicPr>
        <p:blipFill>
          <a:blip r:embed="rId3"/>
          <a:stretch>
            <a:fillRect/>
          </a:stretch>
        </p:blipFill>
        <p:spPr>
          <a:xfrm>
            <a:off x="3286116" y="5143512"/>
            <a:ext cx="2162075" cy="1143008"/>
          </a:xfrm>
          <a:prstGeom prst="rect">
            <a:avLst/>
          </a:prstGeom>
        </p:spPr>
      </p:pic>
      <p:pic>
        <p:nvPicPr>
          <p:cNvPr id="7" name="Imagem 6" descr="IEEE-CS-logo.bmp"/>
          <p:cNvPicPr>
            <a:picLocks noChangeAspect="1"/>
          </p:cNvPicPr>
          <p:nvPr/>
        </p:nvPicPr>
        <p:blipFill>
          <a:blip r:embed="rId4"/>
          <a:stretch>
            <a:fillRect/>
          </a:stretch>
        </p:blipFill>
        <p:spPr>
          <a:xfrm>
            <a:off x="5786446" y="5072074"/>
            <a:ext cx="1428760" cy="1428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dissolv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solidFill>
                  <a:srgbClr val="C00000"/>
                </a:solidFill>
                <a:effectLst>
                  <a:outerShdw blurRad="38100" dist="38100" dir="2700000" algn="tl">
                    <a:srgbClr val="000000">
                      <a:alpha val="43137"/>
                    </a:srgbClr>
                  </a:outerShdw>
                </a:effectLst>
              </a:rPr>
              <a:t>Software</a:t>
            </a:r>
            <a:r>
              <a:rPr lang="en-US" smtClean="0"/>
              <a:t> </a:t>
            </a:r>
            <a:r>
              <a:rPr lang="en-US" smtClean="0">
                <a:solidFill>
                  <a:srgbClr val="C00000"/>
                </a:solidFill>
                <a:effectLst>
                  <a:outerShdw blurRad="38100" dist="38100" dir="2700000" algn="tl">
                    <a:srgbClr val="000000">
                      <a:alpha val="43137"/>
                    </a:srgbClr>
                  </a:outerShdw>
                </a:effectLst>
              </a:rPr>
              <a:t>Engineering</a:t>
            </a:r>
            <a:endParaRPr lang="en-US"/>
          </a:p>
        </p:txBody>
      </p:sp>
      <p:sp>
        <p:nvSpPr>
          <p:cNvPr id="3" name="Espaço Reservado para Conteúdo 2"/>
          <p:cNvSpPr>
            <a:spLocks noGrp="1"/>
          </p:cNvSpPr>
          <p:nvPr>
            <p:ph idx="1"/>
          </p:nvPr>
        </p:nvSpPr>
        <p:spPr/>
        <p:txBody>
          <a:bodyPr>
            <a:normAutofit fontScale="92500" lnSpcReduction="20000"/>
          </a:bodyPr>
          <a:lstStyle/>
          <a:p>
            <a:r>
              <a:rPr lang="en-US" dirty="0" smtClean="0"/>
              <a:t>Component-Based Development</a:t>
            </a:r>
          </a:p>
          <a:p>
            <a:pPr lvl="1"/>
            <a:r>
              <a:rPr lang="en-US" dirty="0" smtClean="0"/>
              <a:t>A higher level of abstraction than objects and as such they do not share state and communicate by exchanging messages carrying data (Wikipedia).</a:t>
            </a:r>
          </a:p>
          <a:p>
            <a:pPr lvl="1"/>
            <a:r>
              <a:rPr lang="en-US" dirty="0" smtClean="0"/>
              <a:t>High level encapsulation of functionalities </a:t>
            </a:r>
          </a:p>
          <a:p>
            <a:pPr lvl="1"/>
            <a:r>
              <a:rPr lang="en-US" dirty="0" smtClean="0"/>
              <a:t>DCOM (Microsoft), EJB (Sun), XPCOM (Mozilla), etc.</a:t>
            </a:r>
          </a:p>
          <a:p>
            <a:pPr lvl="1"/>
            <a:r>
              <a:rPr lang="en-US" dirty="0" smtClean="0"/>
              <a:t>Main Benefit: Reusability</a:t>
            </a:r>
          </a:p>
          <a:p>
            <a:pPr lvl="2"/>
            <a:r>
              <a:rPr lang="en-US" dirty="0" smtClean="0"/>
              <a:t>Cheaper</a:t>
            </a:r>
          </a:p>
          <a:p>
            <a:pPr lvl="2"/>
            <a:r>
              <a:rPr lang="en-US" dirty="0" smtClean="0"/>
              <a:t>Faster</a:t>
            </a:r>
          </a:p>
          <a:p>
            <a:pPr lvl="2"/>
            <a:r>
              <a:rPr lang="en-US" dirty="0" smtClean="0"/>
              <a:t>Simpler</a:t>
            </a:r>
          </a:p>
          <a:p>
            <a:pPr lvl="2"/>
            <a:r>
              <a:rPr lang="en-US" dirty="0" smtClean="0"/>
              <a:t>Less errors </a:t>
            </a:r>
          </a:p>
          <a:p>
            <a:pPr lvl="2"/>
            <a:r>
              <a:rPr lang="en-US" dirty="0" smtClean="0"/>
              <a:t>documented</a:t>
            </a:r>
          </a:p>
          <a:p>
            <a:pPr lvl="2"/>
            <a:endParaRPr lang="en-US" dirty="0" smtClean="0"/>
          </a:p>
          <a:p>
            <a:pPr lvl="1"/>
            <a:endParaRPr lang="en-US" dirty="0" smtClean="0"/>
          </a:p>
        </p:txBody>
      </p:sp>
      <p:pic>
        <p:nvPicPr>
          <p:cNvPr id="5" name="Imagem 4" descr="component.png"/>
          <p:cNvPicPr>
            <a:picLocks noChangeAspect="1"/>
          </p:cNvPicPr>
          <p:nvPr/>
        </p:nvPicPr>
        <p:blipFill>
          <a:blip r:embed="rId2"/>
          <a:stretch>
            <a:fillRect/>
          </a:stretch>
        </p:blipFill>
        <p:spPr>
          <a:xfrm>
            <a:off x="6338066" y="4143380"/>
            <a:ext cx="2382088" cy="227647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linds(horizontal)">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solidFill>
                  <a:srgbClr val="C00000"/>
                </a:solidFill>
                <a:effectLst>
                  <a:outerShdw blurRad="38100" dist="38100" dir="2700000" algn="tl">
                    <a:srgbClr val="000000">
                      <a:alpha val="43137"/>
                    </a:srgbClr>
                  </a:outerShdw>
                </a:effectLst>
              </a:rPr>
              <a:t>Software</a:t>
            </a:r>
            <a:r>
              <a:rPr lang="en-US" smtClean="0"/>
              <a:t> </a:t>
            </a:r>
            <a:r>
              <a:rPr lang="en-US" smtClean="0">
                <a:solidFill>
                  <a:srgbClr val="C00000"/>
                </a:solidFill>
                <a:effectLst>
                  <a:outerShdw blurRad="38100" dist="38100" dir="2700000" algn="tl">
                    <a:srgbClr val="000000">
                      <a:alpha val="43137"/>
                    </a:srgbClr>
                  </a:outerShdw>
                </a:effectLst>
              </a:rPr>
              <a:t>Engineering</a:t>
            </a:r>
            <a:endParaRPr lang="en-US"/>
          </a:p>
        </p:txBody>
      </p:sp>
      <p:sp>
        <p:nvSpPr>
          <p:cNvPr id="3" name="Espaço Reservado para Conteúdo 2"/>
          <p:cNvSpPr>
            <a:spLocks noGrp="1"/>
          </p:cNvSpPr>
          <p:nvPr>
            <p:ph idx="1"/>
          </p:nvPr>
        </p:nvSpPr>
        <p:spPr/>
        <p:txBody>
          <a:bodyPr>
            <a:normAutofit fontScale="92500"/>
          </a:bodyPr>
          <a:lstStyle/>
          <a:p>
            <a:r>
              <a:rPr lang="en-US" dirty="0" smtClean="0"/>
              <a:t>Methodologies </a:t>
            </a:r>
          </a:p>
          <a:p>
            <a:pPr lvl="1"/>
            <a:r>
              <a:rPr lang="en-US" dirty="0" smtClean="0"/>
              <a:t>RUP (Rational Development Process) (IBM 2008)</a:t>
            </a:r>
          </a:p>
          <a:p>
            <a:pPr lvl="2"/>
            <a:r>
              <a:rPr lang="en-US" dirty="0" smtClean="0"/>
              <a:t>It is a comprehensive process framework that provides industry-tested practices for software and systems delivery and implementation and effective project management.</a:t>
            </a:r>
          </a:p>
          <a:p>
            <a:pPr lvl="2"/>
            <a:r>
              <a:rPr lang="pt-BR" dirty="0" smtClean="0"/>
              <a:t>It </a:t>
            </a:r>
            <a:r>
              <a:rPr lang="en-US" dirty="0" smtClean="0"/>
              <a:t>is based on sound software engineering principles such as taking an iterative, requirements driven, and architecture-centric approach to software development (</a:t>
            </a:r>
            <a:r>
              <a:rPr lang="en-US" dirty="0" err="1" smtClean="0"/>
              <a:t>Kruchten</a:t>
            </a:r>
            <a:r>
              <a:rPr lang="en-US" dirty="0" smtClean="0"/>
              <a:t> 2004)</a:t>
            </a:r>
          </a:p>
          <a:p>
            <a:pPr lvl="2"/>
            <a:r>
              <a:rPr lang="en-US" dirty="0" smtClean="0"/>
              <a:t>Object Oriented and/or component based development</a:t>
            </a:r>
          </a:p>
          <a:p>
            <a:pPr lvl="2"/>
            <a:r>
              <a:rPr lang="en-US" dirty="0" smtClean="0"/>
              <a:t>UML documentation</a:t>
            </a:r>
          </a:p>
          <a:p>
            <a:pPr lvl="2"/>
            <a:endParaRPr lang="en-US" dirty="0" smtClean="0"/>
          </a:p>
          <a:p>
            <a:pPr lvl="2"/>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C00000"/>
                </a:solidFill>
                <a:effectLst>
                  <a:outerShdw blurRad="38100" dist="38100" dir="2700000" algn="tl">
                    <a:srgbClr val="000000">
                      <a:alpha val="43137"/>
                    </a:srgbClr>
                  </a:outerShdw>
                </a:effectLst>
              </a:rPr>
              <a:t>Software</a:t>
            </a:r>
            <a:r>
              <a:rPr lang="en-US" dirty="0" smtClean="0"/>
              <a:t> </a:t>
            </a:r>
            <a:r>
              <a:rPr lang="en-US" dirty="0" smtClean="0">
                <a:solidFill>
                  <a:srgbClr val="C00000"/>
                </a:solidFill>
                <a:effectLst>
                  <a:outerShdw blurRad="38100" dist="38100" dir="2700000" algn="tl">
                    <a:srgbClr val="000000">
                      <a:alpha val="43137"/>
                    </a:srgbClr>
                  </a:outerShdw>
                </a:effectLst>
              </a:rPr>
              <a:t>Engineering</a:t>
            </a:r>
            <a:endParaRPr lang="en-US" dirty="0"/>
          </a:p>
        </p:txBody>
      </p:sp>
      <p:pic>
        <p:nvPicPr>
          <p:cNvPr id="4" name="Imagem 3" descr="RUP.JPG"/>
          <p:cNvPicPr>
            <a:picLocks noChangeAspect="1"/>
          </p:cNvPicPr>
          <p:nvPr/>
        </p:nvPicPr>
        <p:blipFill>
          <a:blip r:embed="rId3"/>
          <a:stretch>
            <a:fillRect/>
          </a:stretch>
        </p:blipFill>
        <p:spPr>
          <a:xfrm>
            <a:off x="571472" y="1571612"/>
            <a:ext cx="7358114" cy="496052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C00000"/>
                </a:solidFill>
                <a:effectLst>
                  <a:outerShdw blurRad="38100" dist="38100" dir="2700000" algn="tl">
                    <a:srgbClr val="000000">
                      <a:alpha val="43137"/>
                    </a:srgbClr>
                  </a:outerShdw>
                </a:effectLst>
              </a:rPr>
              <a:t>Software</a:t>
            </a:r>
            <a:r>
              <a:rPr lang="en-US" dirty="0" smtClean="0"/>
              <a:t> </a:t>
            </a:r>
            <a:r>
              <a:rPr lang="en-US" dirty="0" smtClean="0">
                <a:solidFill>
                  <a:srgbClr val="C00000"/>
                </a:solidFill>
                <a:effectLst>
                  <a:outerShdw blurRad="38100" dist="38100" dir="2700000" algn="tl">
                    <a:srgbClr val="000000">
                      <a:alpha val="43137"/>
                    </a:srgbClr>
                  </a:outerShdw>
                </a:effectLst>
              </a:rPr>
              <a:t>Engineering</a:t>
            </a:r>
            <a:endParaRPr lang="en-US" dirty="0"/>
          </a:p>
        </p:txBody>
      </p:sp>
      <p:sp>
        <p:nvSpPr>
          <p:cNvPr id="3" name="Espaço Reservado para Conteúdo 2"/>
          <p:cNvSpPr>
            <a:spLocks noGrp="1"/>
          </p:cNvSpPr>
          <p:nvPr>
            <p:ph idx="1"/>
          </p:nvPr>
        </p:nvSpPr>
        <p:spPr/>
        <p:txBody>
          <a:bodyPr/>
          <a:lstStyle/>
          <a:p>
            <a:r>
              <a:rPr lang="en-US" dirty="0" smtClean="0"/>
              <a:t>Agile Methods</a:t>
            </a:r>
          </a:p>
          <a:p>
            <a:pPr lvl="1"/>
            <a:r>
              <a:rPr lang="en-US" dirty="0" smtClean="0"/>
              <a:t>Agile Manifesto</a:t>
            </a:r>
          </a:p>
          <a:p>
            <a:pPr lvl="1"/>
            <a:r>
              <a:rPr lang="en-US" dirty="0" smtClean="0"/>
              <a:t>Requirements never stop to change</a:t>
            </a:r>
          </a:p>
          <a:p>
            <a:pPr lvl="1"/>
            <a:r>
              <a:rPr lang="en-US" dirty="0" smtClean="0"/>
              <a:t>Excessive control freeze the teams</a:t>
            </a:r>
          </a:p>
          <a:p>
            <a:pPr lvl="1"/>
            <a:r>
              <a:rPr lang="en-US" dirty="0" smtClean="0"/>
              <a:t>Results faster</a:t>
            </a:r>
            <a:endParaRPr lang="en-US" dirty="0"/>
          </a:p>
        </p:txBody>
      </p:sp>
      <p:pic>
        <p:nvPicPr>
          <p:cNvPr id="4" name="Picture 2"/>
          <p:cNvPicPr>
            <a:picLocks noChangeAspect="1" noChangeArrowheads="1"/>
          </p:cNvPicPr>
          <p:nvPr/>
        </p:nvPicPr>
        <p:blipFill>
          <a:blip r:embed="rId2"/>
          <a:srcRect/>
          <a:stretch>
            <a:fillRect/>
          </a:stretch>
        </p:blipFill>
        <p:spPr bwMode="auto">
          <a:xfrm>
            <a:off x="3571868" y="4000504"/>
            <a:ext cx="3286148" cy="2803286"/>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solidFill>
                  <a:srgbClr val="C00000"/>
                </a:solidFill>
                <a:effectLst>
                  <a:outerShdw blurRad="38100" dist="38100" dir="2700000" algn="tl">
                    <a:srgbClr val="000000">
                      <a:alpha val="43137"/>
                    </a:srgbClr>
                  </a:outerShdw>
                </a:effectLst>
              </a:rPr>
              <a:t>Software</a:t>
            </a:r>
            <a:r>
              <a:rPr lang="en-US" smtClean="0"/>
              <a:t> </a:t>
            </a:r>
            <a:r>
              <a:rPr lang="en-US" smtClean="0">
                <a:solidFill>
                  <a:srgbClr val="C00000"/>
                </a:solidFill>
                <a:effectLst>
                  <a:outerShdw blurRad="38100" dist="38100" dir="2700000" algn="tl">
                    <a:srgbClr val="000000">
                      <a:alpha val="43137"/>
                    </a:srgbClr>
                  </a:outerShdw>
                </a:effectLst>
              </a:rPr>
              <a:t>Engineering</a:t>
            </a:r>
            <a:endParaRPr lang="en-US"/>
          </a:p>
        </p:txBody>
      </p:sp>
      <p:sp>
        <p:nvSpPr>
          <p:cNvPr id="3" name="Espaço Reservado para Conteúdo 2"/>
          <p:cNvSpPr>
            <a:spLocks noGrp="1"/>
          </p:cNvSpPr>
          <p:nvPr>
            <p:ph idx="1"/>
          </p:nvPr>
        </p:nvSpPr>
        <p:spPr/>
        <p:txBody>
          <a:bodyPr/>
          <a:lstStyle/>
          <a:p>
            <a:r>
              <a:rPr lang="en-US" dirty="0" smtClean="0"/>
              <a:t>Methodologies</a:t>
            </a:r>
          </a:p>
          <a:p>
            <a:pPr lvl="1"/>
            <a:r>
              <a:rPr lang="en-US" dirty="0" smtClean="0"/>
              <a:t>XP (</a:t>
            </a:r>
            <a:r>
              <a:rPr lang="en-US" dirty="0" err="1" smtClean="0"/>
              <a:t>eXtreme</a:t>
            </a:r>
            <a:r>
              <a:rPr lang="en-US" dirty="0" smtClean="0"/>
              <a:t> Programming) (Beck, 2004)</a:t>
            </a:r>
          </a:p>
          <a:p>
            <a:pPr lvl="2"/>
            <a:r>
              <a:rPr lang="en-US" dirty="0" smtClean="0"/>
              <a:t>It is an agile</a:t>
            </a:r>
            <a:r>
              <a:rPr lang="en-US" dirty="0" smtClean="0">
                <a:effectLst>
                  <a:outerShdw blurRad="38100" dist="38100" dir="2700000" algn="tl">
                    <a:srgbClr val="000000">
                      <a:alpha val="43137"/>
                    </a:srgbClr>
                  </a:outerShdw>
                </a:effectLst>
              </a:rPr>
              <a:t> </a:t>
            </a:r>
            <a:r>
              <a:rPr lang="en-US" dirty="0" smtClean="0"/>
              <a:t>method to develop software </a:t>
            </a:r>
            <a:r>
              <a:rPr lang="en-US" i="1" dirty="0" smtClean="0"/>
              <a:t>faster</a:t>
            </a:r>
            <a:r>
              <a:rPr lang="en-US" dirty="0" smtClean="0"/>
              <a:t>, </a:t>
            </a:r>
            <a:r>
              <a:rPr lang="en-US" i="1" dirty="0" smtClean="0"/>
              <a:t>cheaper</a:t>
            </a:r>
            <a:r>
              <a:rPr lang="en-US" dirty="0" smtClean="0"/>
              <a:t> and </a:t>
            </a:r>
            <a:r>
              <a:rPr lang="en-US" i="1" dirty="0" smtClean="0"/>
              <a:t>less</a:t>
            </a:r>
            <a:r>
              <a:rPr lang="en-US" dirty="0" smtClean="0"/>
              <a:t> </a:t>
            </a:r>
            <a:r>
              <a:rPr lang="en-US" i="1" dirty="0" smtClean="0"/>
              <a:t>error-prone</a:t>
            </a:r>
          </a:p>
          <a:p>
            <a:pPr lvl="2"/>
            <a:r>
              <a:rPr lang="en-US" dirty="0" smtClean="0"/>
              <a:t>Focus on programming (code available all the time!)</a:t>
            </a:r>
          </a:p>
          <a:p>
            <a:pPr lvl="2"/>
            <a:r>
              <a:rPr lang="en-US" dirty="0" smtClean="0"/>
              <a:t>User-centered (user is a stakeholder)</a:t>
            </a:r>
          </a:p>
          <a:p>
            <a:pPr lvl="2"/>
            <a:r>
              <a:rPr lang="en-US" dirty="0" smtClean="0"/>
              <a:t>Principles and values  </a:t>
            </a:r>
          </a:p>
          <a:p>
            <a:pPr lvl="2"/>
            <a:r>
              <a:rPr lang="en-US" dirty="0" smtClean="0"/>
              <a:t>Suited to </a:t>
            </a:r>
            <a:r>
              <a:rPr lang="en-US" i="1" dirty="0" smtClean="0"/>
              <a:t>not well known domains</a:t>
            </a:r>
            <a:r>
              <a:rPr lang="en-US" dirty="0" smtClean="0"/>
              <a:t>, </a:t>
            </a:r>
            <a:r>
              <a:rPr lang="en-US" i="1" dirty="0" smtClean="0"/>
              <a:t>poorly specified</a:t>
            </a:r>
            <a:r>
              <a:rPr lang="en-US" dirty="0" smtClean="0"/>
              <a:t>, simple and small</a:t>
            </a:r>
            <a:r>
              <a:rPr lang="en-US" i="1" dirty="0" smtClean="0"/>
              <a:t> problems.</a:t>
            </a:r>
          </a:p>
          <a:p>
            <a:pPr lvl="2"/>
            <a:r>
              <a:rPr lang="en-US" dirty="0" smtClean="0"/>
              <a:t>Small teams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solidFill>
                  <a:srgbClr val="C00000"/>
                </a:solidFill>
                <a:effectLst>
                  <a:outerShdw blurRad="38100" dist="38100" dir="2700000" algn="tl">
                    <a:srgbClr val="000000">
                      <a:alpha val="43137"/>
                    </a:srgbClr>
                  </a:outerShdw>
                </a:effectLst>
              </a:rPr>
              <a:t>Software</a:t>
            </a:r>
            <a:r>
              <a:rPr lang="en-US" smtClean="0"/>
              <a:t> </a:t>
            </a:r>
            <a:r>
              <a:rPr lang="en-US" smtClean="0">
                <a:solidFill>
                  <a:srgbClr val="C00000"/>
                </a:solidFill>
                <a:effectLst>
                  <a:outerShdw blurRad="38100" dist="38100" dir="2700000" algn="tl">
                    <a:srgbClr val="000000">
                      <a:alpha val="43137"/>
                    </a:srgbClr>
                  </a:outerShdw>
                </a:effectLst>
              </a:rPr>
              <a:t>Engineering</a:t>
            </a:r>
            <a:endParaRPr lang="en-US"/>
          </a:p>
        </p:txBody>
      </p:sp>
      <p:sp>
        <p:nvSpPr>
          <p:cNvPr id="3" name="Espaço Reservado para Conteúdo 2"/>
          <p:cNvSpPr>
            <a:spLocks noGrp="1"/>
          </p:cNvSpPr>
          <p:nvPr>
            <p:ph idx="1"/>
          </p:nvPr>
        </p:nvSpPr>
        <p:spPr/>
        <p:txBody>
          <a:bodyPr/>
          <a:lstStyle/>
          <a:p>
            <a:pPr lvl="1">
              <a:buNone/>
            </a:pPr>
            <a:endParaRPr lang="en-US" smtClean="0"/>
          </a:p>
          <a:p>
            <a:endParaRPr lang="en-US"/>
          </a:p>
        </p:txBody>
      </p:sp>
      <p:pic>
        <p:nvPicPr>
          <p:cNvPr id="4" name="Imagem 3" descr="XPcircles.jpg"/>
          <p:cNvPicPr>
            <a:picLocks noChangeAspect="1"/>
          </p:cNvPicPr>
          <p:nvPr/>
        </p:nvPicPr>
        <p:blipFill>
          <a:blip r:embed="rId2"/>
          <a:stretch>
            <a:fillRect/>
          </a:stretch>
        </p:blipFill>
        <p:spPr>
          <a:xfrm>
            <a:off x="1071538" y="1643050"/>
            <a:ext cx="6572296" cy="492922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C00000"/>
                </a:solidFill>
                <a:effectLst>
                  <a:outerShdw blurRad="38100" dist="38100" dir="2700000" algn="tl">
                    <a:srgbClr val="000000">
                      <a:alpha val="43137"/>
                    </a:srgbClr>
                  </a:outerShdw>
                </a:effectLst>
              </a:rPr>
              <a:t>Summary</a:t>
            </a:r>
            <a:endParaRPr lang="en-US" dirty="0">
              <a:solidFill>
                <a:srgbClr val="C00000"/>
              </a:solidFill>
              <a:effectLst>
                <a:outerShdw blurRad="38100" dist="38100" dir="2700000" algn="tl">
                  <a:srgbClr val="000000">
                    <a:alpha val="43137"/>
                  </a:srgbClr>
                </a:outerShdw>
              </a:effectLst>
            </a:endParaRPr>
          </a:p>
        </p:txBody>
      </p:sp>
      <p:sp>
        <p:nvSpPr>
          <p:cNvPr id="3" name="Espaço Reservado para Conteúdo 2"/>
          <p:cNvSpPr>
            <a:spLocks noGrp="1"/>
          </p:cNvSpPr>
          <p:nvPr>
            <p:ph idx="1"/>
          </p:nvPr>
        </p:nvSpPr>
        <p:spPr/>
        <p:txBody>
          <a:bodyPr>
            <a:noAutofit/>
          </a:bodyPr>
          <a:lstStyle/>
          <a:p>
            <a:r>
              <a:rPr lang="en-US" sz="2400" dirty="0" smtClean="0"/>
              <a:t>Introduction</a:t>
            </a:r>
          </a:p>
          <a:p>
            <a:r>
              <a:rPr lang="en-US" sz="2400" dirty="0" smtClean="0"/>
              <a:t>Motivation</a:t>
            </a:r>
          </a:p>
          <a:p>
            <a:r>
              <a:rPr lang="en-US" sz="2400" dirty="0" smtClean="0"/>
              <a:t>SE and OE… close or too far away?</a:t>
            </a:r>
          </a:p>
          <a:p>
            <a:r>
              <a:rPr lang="en-US" sz="2400" dirty="0" smtClean="0"/>
              <a:t>Scenario</a:t>
            </a:r>
          </a:p>
          <a:p>
            <a:r>
              <a:rPr lang="en-US" sz="2400" dirty="0" smtClean="0"/>
              <a:t>Collaborations</a:t>
            </a:r>
          </a:p>
          <a:p>
            <a:r>
              <a:rPr lang="en-US" sz="2400" dirty="0" smtClean="0"/>
              <a:t>Basic Definitions</a:t>
            </a:r>
          </a:p>
          <a:p>
            <a:r>
              <a:rPr lang="en-US" sz="2400" dirty="0" smtClean="0"/>
              <a:t>Context</a:t>
            </a:r>
          </a:p>
          <a:p>
            <a:r>
              <a:rPr lang="en-US" sz="2400" dirty="0" smtClean="0"/>
              <a:t>Software Engineering</a:t>
            </a:r>
          </a:p>
          <a:p>
            <a:r>
              <a:rPr lang="en-US" sz="2400" dirty="0" smtClean="0"/>
              <a:t>Knowledge Engineering</a:t>
            </a:r>
          </a:p>
          <a:p>
            <a:r>
              <a:rPr lang="en-US" sz="2400" dirty="0" smtClean="0"/>
              <a:t>Ontological Engineering</a:t>
            </a:r>
          </a:p>
          <a:p>
            <a:endParaRPr lang="en-US" sz="2400" dirty="0" smtClean="0"/>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92500" lnSpcReduction="10000"/>
          </a:bodyPr>
          <a:lstStyle/>
          <a:p>
            <a:r>
              <a:rPr lang="en-US" dirty="0" smtClean="0"/>
              <a:t>Aspect Oriented Programming</a:t>
            </a:r>
          </a:p>
          <a:p>
            <a:pPr lvl="1"/>
            <a:r>
              <a:rPr lang="en-US" dirty="0" smtClean="0"/>
              <a:t>Simplify the modularization of common concerns amongst the different modules of an OO application.</a:t>
            </a:r>
          </a:p>
          <a:p>
            <a:pPr lvl="1"/>
            <a:r>
              <a:rPr lang="en-US" dirty="0" smtClean="0"/>
              <a:t>Allows separation of Cross-Cutting Concerns.</a:t>
            </a:r>
          </a:p>
          <a:p>
            <a:pPr lvl="1"/>
            <a:r>
              <a:rPr lang="en-US" dirty="0" smtClean="0"/>
              <a:t>Example: </a:t>
            </a:r>
          </a:p>
          <a:p>
            <a:pPr lvl="2"/>
            <a:r>
              <a:rPr lang="en-US" dirty="0" smtClean="0"/>
              <a:t>Transactions</a:t>
            </a:r>
          </a:p>
          <a:p>
            <a:pPr lvl="2"/>
            <a:r>
              <a:rPr lang="en-US" dirty="0" smtClean="0"/>
              <a:t>Real Time restrictions</a:t>
            </a:r>
          </a:p>
          <a:p>
            <a:pPr lvl="2"/>
            <a:r>
              <a:rPr lang="en-US" dirty="0" smtClean="0"/>
              <a:t>Fault Recovery</a:t>
            </a:r>
          </a:p>
          <a:p>
            <a:pPr lvl="2"/>
            <a:r>
              <a:rPr lang="en-US" dirty="0" smtClean="0"/>
              <a:t>Security</a:t>
            </a:r>
          </a:p>
          <a:p>
            <a:pPr lvl="2"/>
            <a:r>
              <a:rPr lang="en-US" dirty="0" smtClean="0"/>
              <a:t>Logging</a:t>
            </a:r>
          </a:p>
          <a:p>
            <a:pPr lvl="1"/>
            <a:r>
              <a:rPr lang="en-US" dirty="0" smtClean="0"/>
              <a:t>APIs: </a:t>
            </a:r>
            <a:r>
              <a:rPr lang="en-US" dirty="0" err="1" smtClean="0"/>
              <a:t>AspectJ</a:t>
            </a:r>
            <a:r>
              <a:rPr lang="en-US" dirty="0" smtClean="0"/>
              <a:t>, Aspect.NET, </a:t>
            </a:r>
            <a:r>
              <a:rPr lang="en-US" dirty="0" err="1" smtClean="0"/>
              <a:t>AspectC</a:t>
            </a:r>
            <a:r>
              <a:rPr lang="en-US" dirty="0" smtClean="0"/>
              <a:t>++</a:t>
            </a:r>
            <a:endParaRPr lang="en-US" dirty="0"/>
          </a:p>
        </p:txBody>
      </p:sp>
      <p:sp>
        <p:nvSpPr>
          <p:cNvPr id="2" name="Título 1"/>
          <p:cNvSpPr>
            <a:spLocks noGrp="1"/>
          </p:cNvSpPr>
          <p:nvPr>
            <p:ph type="title"/>
          </p:nvPr>
        </p:nvSpPr>
        <p:spPr/>
        <p:txBody>
          <a:bodyPr/>
          <a:lstStyle/>
          <a:p>
            <a:r>
              <a:rPr lang="en-US" dirty="0" smtClean="0">
                <a:solidFill>
                  <a:srgbClr val="C00000"/>
                </a:solidFill>
                <a:effectLst>
                  <a:outerShdw blurRad="38100" dist="38100" dir="2700000" algn="tl">
                    <a:srgbClr val="000000">
                      <a:alpha val="43137"/>
                    </a:srgbClr>
                  </a:outerShdw>
                </a:effectLst>
              </a:rPr>
              <a:t>Software</a:t>
            </a:r>
            <a:r>
              <a:rPr lang="en-US" dirty="0" smtClean="0"/>
              <a:t> </a:t>
            </a:r>
            <a:r>
              <a:rPr lang="en-US" dirty="0" smtClean="0">
                <a:solidFill>
                  <a:srgbClr val="C00000"/>
                </a:solidFill>
                <a:effectLst>
                  <a:outerShdw blurRad="38100" dist="38100" dir="2700000" algn="tl">
                    <a:srgbClr val="000000">
                      <a:alpha val="43137"/>
                    </a:srgbClr>
                  </a:outerShdw>
                </a:effectLst>
              </a:rPr>
              <a:t>Engineering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C00000"/>
                </a:solidFill>
                <a:effectLst>
                  <a:outerShdw blurRad="38100" dist="38100" dir="2700000" algn="tl">
                    <a:srgbClr val="000000">
                      <a:alpha val="43137"/>
                    </a:srgbClr>
                  </a:outerShdw>
                </a:effectLst>
              </a:rPr>
              <a:t>Software</a:t>
            </a:r>
            <a:r>
              <a:rPr lang="en-US" dirty="0" smtClean="0"/>
              <a:t> </a:t>
            </a:r>
            <a:r>
              <a:rPr lang="en-US" dirty="0" smtClean="0">
                <a:solidFill>
                  <a:srgbClr val="C00000"/>
                </a:solidFill>
                <a:effectLst>
                  <a:outerShdw blurRad="38100" dist="38100" dir="2700000" algn="tl">
                    <a:srgbClr val="000000">
                      <a:alpha val="43137"/>
                    </a:srgbClr>
                  </a:outerShdw>
                </a:effectLst>
              </a:rPr>
              <a:t>Engineering</a:t>
            </a:r>
            <a:endParaRPr lang="pt-BR" dirty="0"/>
          </a:p>
        </p:txBody>
      </p:sp>
      <p:grpSp>
        <p:nvGrpSpPr>
          <p:cNvPr id="39" name="Grupo 38"/>
          <p:cNvGrpSpPr/>
          <p:nvPr/>
        </p:nvGrpSpPr>
        <p:grpSpPr>
          <a:xfrm>
            <a:off x="2000232" y="1785926"/>
            <a:ext cx="2428892" cy="4218231"/>
            <a:chOff x="2000232" y="1785926"/>
            <a:chExt cx="2428892" cy="4218231"/>
          </a:xfrm>
        </p:grpSpPr>
        <p:sp>
          <p:nvSpPr>
            <p:cNvPr id="43" name="Retângulo 42"/>
            <p:cNvSpPr/>
            <p:nvPr/>
          </p:nvSpPr>
          <p:spPr>
            <a:xfrm>
              <a:off x="2000232" y="1785926"/>
              <a:ext cx="2357454" cy="3500462"/>
            </a:xfrm>
            <a:prstGeom prst="rect">
              <a:avLst/>
            </a:prstGeom>
            <a:solidFill>
              <a:schemeClr val="bg1">
                <a:lumMod val="9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p>
          </p:txBody>
        </p:sp>
        <p:sp>
          <p:nvSpPr>
            <p:cNvPr id="14" name="Retângulo 13"/>
            <p:cNvSpPr/>
            <p:nvPr/>
          </p:nvSpPr>
          <p:spPr>
            <a:xfrm>
              <a:off x="2214546" y="3714752"/>
              <a:ext cx="35719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p>
          </p:txBody>
        </p:sp>
        <p:sp>
          <p:nvSpPr>
            <p:cNvPr id="15" name="Retângulo 14"/>
            <p:cNvSpPr/>
            <p:nvPr/>
          </p:nvSpPr>
          <p:spPr>
            <a:xfrm>
              <a:off x="2214546" y="3214686"/>
              <a:ext cx="357190" cy="5000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a:p>
          </p:txBody>
        </p:sp>
        <p:sp>
          <p:nvSpPr>
            <p:cNvPr id="16" name="Retângulo 15"/>
            <p:cNvSpPr/>
            <p:nvPr/>
          </p:nvSpPr>
          <p:spPr>
            <a:xfrm>
              <a:off x="2214546" y="2000240"/>
              <a:ext cx="357190" cy="121444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pt-BR"/>
            </a:p>
          </p:txBody>
        </p:sp>
        <p:sp>
          <p:nvSpPr>
            <p:cNvPr id="17" name="Retângulo 16"/>
            <p:cNvSpPr/>
            <p:nvPr/>
          </p:nvSpPr>
          <p:spPr>
            <a:xfrm>
              <a:off x="3000364" y="4214818"/>
              <a:ext cx="357190" cy="41433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solidFill>
                  <a:schemeClr val="dk1"/>
                </a:solidFill>
              </a:endParaRPr>
            </a:p>
          </p:txBody>
        </p:sp>
        <p:sp>
          <p:nvSpPr>
            <p:cNvPr id="18" name="Retângulo 17"/>
            <p:cNvSpPr/>
            <p:nvPr/>
          </p:nvSpPr>
          <p:spPr>
            <a:xfrm>
              <a:off x="3000364" y="2714620"/>
              <a:ext cx="357190" cy="150019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a:solidFill>
                  <a:schemeClr val="dk1"/>
                </a:solidFill>
              </a:endParaRPr>
            </a:p>
          </p:txBody>
        </p:sp>
        <p:sp>
          <p:nvSpPr>
            <p:cNvPr id="19" name="Retângulo 18"/>
            <p:cNvSpPr/>
            <p:nvPr/>
          </p:nvSpPr>
          <p:spPr>
            <a:xfrm>
              <a:off x="3000364" y="2000240"/>
              <a:ext cx="357190" cy="7143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pt-BR">
                <a:solidFill>
                  <a:schemeClr val="dk1"/>
                </a:solidFill>
              </a:endParaRPr>
            </a:p>
          </p:txBody>
        </p:sp>
        <p:sp>
          <p:nvSpPr>
            <p:cNvPr id="20" name="Retângulo 19"/>
            <p:cNvSpPr/>
            <p:nvPr/>
          </p:nvSpPr>
          <p:spPr>
            <a:xfrm>
              <a:off x="3786182" y="3714752"/>
              <a:ext cx="35719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solidFill>
                  <a:schemeClr val="dk1"/>
                </a:solidFill>
              </a:endParaRPr>
            </a:p>
          </p:txBody>
        </p:sp>
        <p:sp>
          <p:nvSpPr>
            <p:cNvPr id="21" name="Retângulo 20"/>
            <p:cNvSpPr/>
            <p:nvPr/>
          </p:nvSpPr>
          <p:spPr>
            <a:xfrm>
              <a:off x="3786182" y="3214686"/>
              <a:ext cx="357190" cy="78581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a:solidFill>
                  <a:schemeClr val="dk1"/>
                </a:solidFill>
              </a:endParaRPr>
            </a:p>
          </p:txBody>
        </p:sp>
        <p:sp>
          <p:nvSpPr>
            <p:cNvPr id="22" name="Retângulo 21"/>
            <p:cNvSpPr/>
            <p:nvPr/>
          </p:nvSpPr>
          <p:spPr>
            <a:xfrm>
              <a:off x="3786182" y="2000240"/>
              <a:ext cx="357190" cy="121444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pt-BR">
                <a:solidFill>
                  <a:schemeClr val="dk1"/>
                </a:solidFill>
              </a:endParaRPr>
            </a:p>
          </p:txBody>
        </p:sp>
        <p:sp>
          <p:nvSpPr>
            <p:cNvPr id="23" name="CaixaDeTexto 22"/>
            <p:cNvSpPr txBox="1"/>
            <p:nvPr/>
          </p:nvSpPr>
          <p:spPr>
            <a:xfrm>
              <a:off x="2000232" y="4643446"/>
              <a:ext cx="857256" cy="523220"/>
            </a:xfrm>
            <a:prstGeom prst="rect">
              <a:avLst/>
            </a:prstGeom>
            <a:noFill/>
          </p:spPr>
          <p:txBody>
            <a:bodyPr wrap="square" rtlCol="0" anchor="t">
              <a:spAutoFit/>
            </a:bodyPr>
            <a:lstStyle/>
            <a:p>
              <a:pPr algn="ctr"/>
              <a:r>
                <a:rPr lang="pt-BR" sz="1400" dirty="0" err="1" smtClean="0"/>
                <a:t>Method</a:t>
              </a:r>
              <a:r>
                <a:rPr lang="pt-BR" sz="1400" dirty="0" smtClean="0"/>
                <a:t> 1</a:t>
              </a:r>
              <a:endParaRPr lang="pt-BR" sz="1400" dirty="0"/>
            </a:p>
          </p:txBody>
        </p:sp>
        <p:sp>
          <p:nvSpPr>
            <p:cNvPr id="24" name="CaixaDeTexto 23"/>
            <p:cNvSpPr txBox="1"/>
            <p:nvPr/>
          </p:nvSpPr>
          <p:spPr>
            <a:xfrm>
              <a:off x="2786050" y="4643446"/>
              <a:ext cx="857256" cy="523220"/>
            </a:xfrm>
            <a:prstGeom prst="rect">
              <a:avLst/>
            </a:prstGeom>
            <a:noFill/>
          </p:spPr>
          <p:txBody>
            <a:bodyPr wrap="square" rtlCol="0" anchor="t">
              <a:spAutoFit/>
            </a:bodyPr>
            <a:lstStyle/>
            <a:p>
              <a:pPr algn="ctr"/>
              <a:r>
                <a:rPr lang="pt-BR" sz="1400" dirty="0" err="1" smtClean="0"/>
                <a:t>Method</a:t>
              </a:r>
              <a:r>
                <a:rPr lang="pt-BR" sz="1400" dirty="0" smtClean="0"/>
                <a:t> 2</a:t>
              </a:r>
              <a:endParaRPr lang="pt-BR" sz="1400" dirty="0"/>
            </a:p>
          </p:txBody>
        </p:sp>
        <p:sp>
          <p:nvSpPr>
            <p:cNvPr id="25" name="CaixaDeTexto 24"/>
            <p:cNvSpPr txBox="1"/>
            <p:nvPr/>
          </p:nvSpPr>
          <p:spPr>
            <a:xfrm>
              <a:off x="3571868" y="4643446"/>
              <a:ext cx="857256" cy="523220"/>
            </a:xfrm>
            <a:prstGeom prst="rect">
              <a:avLst/>
            </a:prstGeom>
            <a:noFill/>
          </p:spPr>
          <p:txBody>
            <a:bodyPr wrap="square" rtlCol="0" anchor="t">
              <a:spAutoFit/>
            </a:bodyPr>
            <a:lstStyle/>
            <a:p>
              <a:pPr algn="ctr"/>
              <a:r>
                <a:rPr lang="pt-BR" sz="1400" dirty="0" err="1" smtClean="0"/>
                <a:t>Method</a:t>
              </a:r>
              <a:r>
                <a:rPr lang="pt-BR" sz="1400" dirty="0" smtClean="0"/>
                <a:t> 3</a:t>
              </a:r>
              <a:endParaRPr lang="pt-BR" sz="1400" dirty="0"/>
            </a:p>
          </p:txBody>
        </p:sp>
        <p:sp>
          <p:nvSpPr>
            <p:cNvPr id="46" name="CaixaDeTexto 45"/>
            <p:cNvSpPr txBox="1"/>
            <p:nvPr/>
          </p:nvSpPr>
          <p:spPr>
            <a:xfrm>
              <a:off x="2262416" y="5357826"/>
              <a:ext cx="1952394" cy="646331"/>
            </a:xfrm>
            <a:prstGeom prst="rect">
              <a:avLst/>
            </a:prstGeom>
            <a:noFill/>
          </p:spPr>
          <p:txBody>
            <a:bodyPr wrap="none" rtlCol="0">
              <a:spAutoFit/>
            </a:bodyPr>
            <a:lstStyle/>
            <a:p>
              <a:pPr algn="ctr"/>
              <a:r>
                <a:rPr lang="pt-BR" dirty="0" err="1" smtClean="0"/>
                <a:t>Class</a:t>
              </a:r>
              <a:r>
                <a:rPr lang="pt-BR" dirty="0" smtClean="0"/>
                <a:t> </a:t>
              </a:r>
              <a:r>
                <a:rPr lang="pt-BR" dirty="0" err="1" smtClean="0"/>
                <a:t>with</a:t>
              </a:r>
              <a:r>
                <a:rPr lang="pt-BR" dirty="0" smtClean="0"/>
                <a:t> </a:t>
              </a:r>
              <a:r>
                <a:rPr lang="pt-BR" dirty="0" err="1" smtClean="0"/>
                <a:t>Tangled</a:t>
              </a:r>
              <a:r>
                <a:rPr lang="pt-BR" dirty="0" smtClean="0"/>
                <a:t> </a:t>
              </a:r>
            </a:p>
            <a:p>
              <a:pPr algn="ctr"/>
              <a:r>
                <a:rPr lang="pt-BR" dirty="0" err="1" smtClean="0"/>
                <a:t>Funcionalities</a:t>
              </a:r>
              <a:endParaRPr lang="pt-BR" dirty="0"/>
            </a:p>
          </p:txBody>
        </p:sp>
      </p:grpSp>
      <p:grpSp>
        <p:nvGrpSpPr>
          <p:cNvPr id="34" name="Grupo 33"/>
          <p:cNvGrpSpPr/>
          <p:nvPr/>
        </p:nvGrpSpPr>
        <p:grpSpPr>
          <a:xfrm>
            <a:off x="4572000" y="1785926"/>
            <a:ext cx="2500330" cy="4218231"/>
            <a:chOff x="4572000" y="1785926"/>
            <a:chExt cx="2500330" cy="4218231"/>
          </a:xfrm>
        </p:grpSpPr>
        <p:sp>
          <p:nvSpPr>
            <p:cNvPr id="45" name="Retângulo 44"/>
            <p:cNvSpPr/>
            <p:nvPr/>
          </p:nvSpPr>
          <p:spPr>
            <a:xfrm>
              <a:off x="4643438" y="1785926"/>
              <a:ext cx="2357454" cy="3500462"/>
            </a:xfrm>
            <a:prstGeom prst="rect">
              <a:avLst/>
            </a:prstGeom>
            <a:solidFill>
              <a:schemeClr val="bg1">
                <a:lumMod val="9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p>
          </p:txBody>
        </p:sp>
        <p:sp>
          <p:nvSpPr>
            <p:cNvPr id="37" name="CaixaDeTexto 36"/>
            <p:cNvSpPr txBox="1"/>
            <p:nvPr/>
          </p:nvSpPr>
          <p:spPr>
            <a:xfrm>
              <a:off x="6215074" y="4620292"/>
              <a:ext cx="857256" cy="523220"/>
            </a:xfrm>
            <a:prstGeom prst="rect">
              <a:avLst/>
            </a:prstGeom>
            <a:noFill/>
          </p:spPr>
          <p:txBody>
            <a:bodyPr wrap="square" rtlCol="0" anchor="t">
              <a:spAutoFit/>
            </a:bodyPr>
            <a:lstStyle/>
            <a:p>
              <a:pPr algn="ctr"/>
              <a:r>
                <a:rPr lang="pt-BR" sz="1400" dirty="0" err="1" smtClean="0"/>
                <a:t>Method</a:t>
              </a:r>
              <a:r>
                <a:rPr lang="pt-BR" sz="1400" dirty="0" smtClean="0"/>
                <a:t> 3</a:t>
              </a:r>
              <a:endParaRPr lang="pt-BR" sz="1400" dirty="0"/>
            </a:p>
          </p:txBody>
        </p:sp>
        <p:sp>
          <p:nvSpPr>
            <p:cNvPr id="26" name="Retângulo 25"/>
            <p:cNvSpPr/>
            <p:nvPr/>
          </p:nvSpPr>
          <p:spPr>
            <a:xfrm>
              <a:off x="4857752" y="2000240"/>
              <a:ext cx="357190" cy="260575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p>
          </p:txBody>
        </p:sp>
        <p:sp>
          <p:nvSpPr>
            <p:cNvPr id="29" name="Retângulo 28"/>
            <p:cNvSpPr/>
            <p:nvPr/>
          </p:nvSpPr>
          <p:spPr>
            <a:xfrm>
              <a:off x="5643570" y="2000240"/>
              <a:ext cx="357190" cy="260575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a:p>
          </p:txBody>
        </p:sp>
        <p:sp>
          <p:nvSpPr>
            <p:cNvPr id="32" name="Retângulo 31"/>
            <p:cNvSpPr/>
            <p:nvPr/>
          </p:nvSpPr>
          <p:spPr>
            <a:xfrm>
              <a:off x="6429388" y="2000240"/>
              <a:ext cx="357190" cy="260575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pt-BR"/>
            </a:p>
          </p:txBody>
        </p:sp>
        <p:sp>
          <p:nvSpPr>
            <p:cNvPr id="35" name="CaixaDeTexto 34"/>
            <p:cNvSpPr txBox="1"/>
            <p:nvPr/>
          </p:nvSpPr>
          <p:spPr>
            <a:xfrm>
              <a:off x="4643438" y="4620292"/>
              <a:ext cx="857256" cy="523220"/>
            </a:xfrm>
            <a:prstGeom prst="rect">
              <a:avLst/>
            </a:prstGeom>
            <a:noFill/>
          </p:spPr>
          <p:txBody>
            <a:bodyPr wrap="square" rtlCol="0" anchor="t">
              <a:spAutoFit/>
            </a:bodyPr>
            <a:lstStyle/>
            <a:p>
              <a:pPr algn="ctr"/>
              <a:r>
                <a:rPr lang="pt-BR" sz="1400" dirty="0" err="1" smtClean="0"/>
                <a:t>Method</a:t>
              </a:r>
              <a:r>
                <a:rPr lang="pt-BR" sz="1400" dirty="0" smtClean="0"/>
                <a:t> 1</a:t>
              </a:r>
              <a:endParaRPr lang="pt-BR" sz="1400" dirty="0"/>
            </a:p>
          </p:txBody>
        </p:sp>
        <p:sp>
          <p:nvSpPr>
            <p:cNvPr id="36" name="CaixaDeTexto 35"/>
            <p:cNvSpPr txBox="1"/>
            <p:nvPr/>
          </p:nvSpPr>
          <p:spPr>
            <a:xfrm>
              <a:off x="5429256" y="4620292"/>
              <a:ext cx="857256" cy="523220"/>
            </a:xfrm>
            <a:prstGeom prst="rect">
              <a:avLst/>
            </a:prstGeom>
            <a:noFill/>
          </p:spPr>
          <p:txBody>
            <a:bodyPr wrap="square" rtlCol="0" anchor="t">
              <a:spAutoFit/>
            </a:bodyPr>
            <a:lstStyle/>
            <a:p>
              <a:pPr algn="ctr"/>
              <a:r>
                <a:rPr lang="pt-BR" sz="1400" dirty="0" err="1" smtClean="0"/>
                <a:t>Method</a:t>
              </a:r>
              <a:r>
                <a:rPr lang="pt-BR" sz="1400" dirty="0" smtClean="0"/>
                <a:t> 2</a:t>
              </a:r>
              <a:endParaRPr lang="pt-BR" sz="1400" dirty="0"/>
            </a:p>
          </p:txBody>
        </p:sp>
        <p:sp>
          <p:nvSpPr>
            <p:cNvPr id="47" name="CaixaDeTexto 46"/>
            <p:cNvSpPr txBox="1"/>
            <p:nvPr/>
          </p:nvSpPr>
          <p:spPr>
            <a:xfrm>
              <a:off x="4572000" y="5357826"/>
              <a:ext cx="2460354" cy="646331"/>
            </a:xfrm>
            <a:prstGeom prst="rect">
              <a:avLst/>
            </a:prstGeom>
            <a:noFill/>
          </p:spPr>
          <p:txBody>
            <a:bodyPr wrap="none" rtlCol="0">
              <a:spAutoFit/>
            </a:bodyPr>
            <a:lstStyle/>
            <a:p>
              <a:pPr algn="ctr"/>
              <a:r>
                <a:rPr lang="pt-BR" dirty="0" err="1" smtClean="0"/>
                <a:t>Class</a:t>
              </a:r>
              <a:r>
                <a:rPr lang="pt-BR" dirty="0" smtClean="0"/>
                <a:t> </a:t>
              </a:r>
              <a:r>
                <a:rPr lang="pt-BR" dirty="0" err="1" smtClean="0"/>
                <a:t>with</a:t>
              </a:r>
              <a:r>
                <a:rPr lang="pt-BR" dirty="0" smtClean="0"/>
                <a:t> </a:t>
              </a:r>
              <a:r>
                <a:rPr lang="pt-BR" dirty="0" err="1" smtClean="0"/>
                <a:t>Cross</a:t>
              </a:r>
              <a:r>
                <a:rPr lang="pt-BR" dirty="0" smtClean="0"/>
                <a:t> </a:t>
              </a:r>
              <a:r>
                <a:rPr lang="pt-BR" dirty="0" err="1" smtClean="0"/>
                <a:t>Cutting</a:t>
              </a:r>
              <a:r>
                <a:rPr lang="pt-BR" dirty="0" smtClean="0"/>
                <a:t> </a:t>
              </a:r>
            </a:p>
            <a:p>
              <a:pPr algn="ctr"/>
              <a:r>
                <a:rPr lang="pt-BR" dirty="0" err="1" smtClean="0"/>
                <a:t>Concerns</a:t>
              </a:r>
              <a:endParaRPr lang="pt-BR" dirty="0"/>
            </a:p>
          </p:txBody>
        </p:sp>
      </p:grpSp>
      <p:sp>
        <p:nvSpPr>
          <p:cNvPr id="50" name="CaixaDeTexto 49"/>
          <p:cNvSpPr txBox="1"/>
          <p:nvPr/>
        </p:nvSpPr>
        <p:spPr>
          <a:xfrm>
            <a:off x="2857488" y="6858000"/>
            <a:ext cx="184731" cy="369332"/>
          </a:xfrm>
          <a:prstGeom prst="rect">
            <a:avLst/>
          </a:prstGeom>
          <a:noFill/>
        </p:spPr>
        <p:txBody>
          <a:bodyPr wrap="none" rtlCol="0">
            <a:spAutoFit/>
          </a:bodyPr>
          <a:lstStyle/>
          <a:p>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dissolve">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C00000"/>
                </a:solidFill>
                <a:effectLst>
                  <a:outerShdw blurRad="38100" dist="38100" dir="2700000" algn="tl">
                    <a:srgbClr val="000000">
                      <a:alpha val="43137"/>
                    </a:srgbClr>
                  </a:outerShdw>
                </a:effectLst>
              </a:rPr>
              <a:t>Software</a:t>
            </a:r>
            <a:r>
              <a:rPr lang="en-US" dirty="0" smtClean="0"/>
              <a:t> </a:t>
            </a:r>
            <a:r>
              <a:rPr lang="en-US" dirty="0" smtClean="0">
                <a:solidFill>
                  <a:srgbClr val="C00000"/>
                </a:solidFill>
                <a:effectLst>
                  <a:outerShdw blurRad="38100" dist="38100" dir="2700000" algn="tl">
                    <a:srgbClr val="000000">
                      <a:alpha val="43137"/>
                    </a:srgbClr>
                  </a:outerShdw>
                </a:effectLst>
              </a:rPr>
              <a:t>Engineering</a:t>
            </a:r>
            <a:endParaRPr lang="pt-BR" dirty="0"/>
          </a:p>
        </p:txBody>
      </p:sp>
      <p:sp>
        <p:nvSpPr>
          <p:cNvPr id="8" name="CaixaDeTexto 7"/>
          <p:cNvSpPr txBox="1"/>
          <p:nvPr/>
        </p:nvSpPr>
        <p:spPr>
          <a:xfrm>
            <a:off x="6121173" y="3643314"/>
            <a:ext cx="184731" cy="369332"/>
          </a:xfrm>
          <a:prstGeom prst="rect">
            <a:avLst/>
          </a:prstGeom>
          <a:noFill/>
        </p:spPr>
        <p:txBody>
          <a:bodyPr wrap="none" rtlCol="0">
            <a:spAutoFit/>
          </a:bodyPr>
          <a:lstStyle/>
          <a:p>
            <a:endParaRPr lang="en-US" dirty="0">
              <a:solidFill>
                <a:schemeClr val="bg1"/>
              </a:solidFill>
              <a:effectLst>
                <a:outerShdw blurRad="38100" dist="38100" dir="2700000" algn="tl">
                  <a:srgbClr val="000000">
                    <a:alpha val="43137"/>
                  </a:srgbClr>
                </a:outerShdw>
              </a:effectLst>
            </a:endParaRPr>
          </a:p>
        </p:txBody>
      </p:sp>
      <p:sp>
        <p:nvSpPr>
          <p:cNvPr id="11" name="CaixaDeTexto 10"/>
          <p:cNvSpPr txBox="1"/>
          <p:nvPr/>
        </p:nvSpPr>
        <p:spPr>
          <a:xfrm>
            <a:off x="5857884" y="4925809"/>
            <a:ext cx="2423164" cy="923330"/>
          </a:xfrm>
          <a:prstGeom prst="rect">
            <a:avLst/>
          </a:prstGeom>
          <a:noFill/>
        </p:spPr>
        <p:txBody>
          <a:bodyPr wrap="none" rtlCol="0">
            <a:spAutoFit/>
          </a:bodyPr>
          <a:lstStyle/>
          <a:p>
            <a:pPr algn="ctr"/>
            <a:r>
              <a:rPr lang="pt-BR" dirty="0" err="1" smtClean="0">
                <a:solidFill>
                  <a:srgbClr val="C00000"/>
                </a:solidFill>
              </a:rPr>
              <a:t>Multi-Dimensional</a:t>
            </a:r>
            <a:r>
              <a:rPr lang="pt-BR" dirty="0" smtClean="0">
                <a:solidFill>
                  <a:schemeClr val="accent1">
                    <a:lumMod val="75000"/>
                  </a:schemeClr>
                </a:solidFill>
              </a:rPr>
              <a:t> </a:t>
            </a:r>
          </a:p>
          <a:p>
            <a:pPr algn="ctr"/>
            <a:r>
              <a:rPr lang="pt-BR" dirty="0" err="1" smtClean="0">
                <a:solidFill>
                  <a:srgbClr val="C00000"/>
                </a:solidFill>
              </a:rPr>
              <a:t>View</a:t>
            </a:r>
            <a:endParaRPr lang="pt-BR" dirty="0" smtClean="0">
              <a:solidFill>
                <a:srgbClr val="C00000"/>
              </a:solidFill>
            </a:endParaRPr>
          </a:p>
          <a:p>
            <a:pPr algn="ctr"/>
            <a:r>
              <a:rPr lang="pt-BR" dirty="0" smtClean="0">
                <a:solidFill>
                  <a:srgbClr val="C00000"/>
                </a:solidFill>
              </a:rPr>
              <a:t>(</a:t>
            </a:r>
            <a:r>
              <a:rPr lang="pt-BR" dirty="0" err="1" smtClean="0">
                <a:solidFill>
                  <a:srgbClr val="C00000"/>
                </a:solidFill>
              </a:rPr>
              <a:t>cross-cutting</a:t>
            </a:r>
            <a:r>
              <a:rPr lang="pt-BR" dirty="0" smtClean="0">
                <a:solidFill>
                  <a:srgbClr val="C00000"/>
                </a:solidFill>
              </a:rPr>
              <a:t> </a:t>
            </a:r>
            <a:r>
              <a:rPr lang="pt-BR" dirty="0" err="1" smtClean="0">
                <a:solidFill>
                  <a:srgbClr val="C00000"/>
                </a:solidFill>
              </a:rPr>
              <a:t>concerns</a:t>
            </a:r>
            <a:r>
              <a:rPr lang="pt-BR" dirty="0" smtClean="0">
                <a:solidFill>
                  <a:srgbClr val="C00000"/>
                </a:solidFill>
              </a:rPr>
              <a:t>)</a:t>
            </a:r>
            <a:endParaRPr lang="pt-BR" dirty="0">
              <a:solidFill>
                <a:srgbClr val="C00000"/>
              </a:solidFill>
            </a:endParaRPr>
          </a:p>
        </p:txBody>
      </p:sp>
      <p:cxnSp>
        <p:nvCxnSpPr>
          <p:cNvPr id="14" name="Conector de seta reta 13"/>
          <p:cNvCxnSpPr/>
          <p:nvPr/>
        </p:nvCxnSpPr>
        <p:spPr>
          <a:xfrm rot="16200000" flipV="1">
            <a:off x="929456" y="2857496"/>
            <a:ext cx="2285222"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ector de seta reta 16"/>
          <p:cNvCxnSpPr/>
          <p:nvPr/>
        </p:nvCxnSpPr>
        <p:spPr>
          <a:xfrm rot="5400000">
            <a:off x="784991" y="4133856"/>
            <a:ext cx="1420030" cy="11533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ector de seta reta 18"/>
          <p:cNvCxnSpPr/>
          <p:nvPr/>
        </p:nvCxnSpPr>
        <p:spPr>
          <a:xfrm>
            <a:off x="2072464" y="3999710"/>
            <a:ext cx="2213784"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ector reto 21"/>
          <p:cNvCxnSpPr/>
          <p:nvPr/>
        </p:nvCxnSpPr>
        <p:spPr>
          <a:xfrm>
            <a:off x="1428728" y="4786322"/>
            <a:ext cx="178595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3" name="Conector reto 22"/>
          <p:cNvCxnSpPr/>
          <p:nvPr/>
        </p:nvCxnSpPr>
        <p:spPr>
          <a:xfrm rot="5400000" flipH="1" flipV="1">
            <a:off x="3108315" y="4106867"/>
            <a:ext cx="784230" cy="57150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6" name="Conector de seta reta 25"/>
          <p:cNvCxnSpPr/>
          <p:nvPr/>
        </p:nvCxnSpPr>
        <p:spPr>
          <a:xfrm rot="5400000" flipH="1" flipV="1">
            <a:off x="2500298" y="4071942"/>
            <a:ext cx="1428760" cy="1588"/>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2071670" y="2714620"/>
            <a:ext cx="1143008" cy="64294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a:off x="2071670" y="4000504"/>
            <a:ext cx="1143008" cy="78581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3" name="Conector de seta reta 32"/>
          <p:cNvCxnSpPr/>
          <p:nvPr/>
        </p:nvCxnSpPr>
        <p:spPr>
          <a:xfrm flipV="1">
            <a:off x="2071670" y="3357562"/>
            <a:ext cx="1143008" cy="64294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4" name="CaixaDeTexto 33"/>
          <p:cNvSpPr txBox="1"/>
          <p:nvPr/>
        </p:nvSpPr>
        <p:spPr>
          <a:xfrm>
            <a:off x="3929058" y="3571876"/>
            <a:ext cx="908134" cy="369332"/>
          </a:xfrm>
          <a:prstGeom prst="rect">
            <a:avLst/>
          </a:prstGeom>
          <a:noFill/>
        </p:spPr>
        <p:txBody>
          <a:bodyPr wrap="none" rtlCol="0">
            <a:spAutoFit/>
          </a:bodyPr>
          <a:lstStyle/>
          <a:p>
            <a:r>
              <a:rPr lang="pt-BR" dirty="0" err="1" smtClean="0">
                <a:solidFill>
                  <a:srgbClr val="C00000"/>
                </a:solidFill>
              </a:rPr>
              <a:t>Logging</a:t>
            </a:r>
            <a:endParaRPr lang="pt-BR" dirty="0">
              <a:solidFill>
                <a:srgbClr val="C00000"/>
              </a:solidFill>
            </a:endParaRPr>
          </a:p>
        </p:txBody>
      </p:sp>
      <p:sp>
        <p:nvSpPr>
          <p:cNvPr id="35" name="CaixaDeTexto 34"/>
          <p:cNvSpPr txBox="1"/>
          <p:nvPr/>
        </p:nvSpPr>
        <p:spPr>
          <a:xfrm>
            <a:off x="1000100" y="5286388"/>
            <a:ext cx="1245021" cy="369332"/>
          </a:xfrm>
          <a:prstGeom prst="rect">
            <a:avLst/>
          </a:prstGeom>
          <a:noFill/>
        </p:spPr>
        <p:txBody>
          <a:bodyPr wrap="none" rtlCol="0">
            <a:spAutoFit/>
          </a:bodyPr>
          <a:lstStyle/>
          <a:p>
            <a:r>
              <a:rPr lang="pt-BR" dirty="0" err="1" smtClean="0">
                <a:solidFill>
                  <a:srgbClr val="C00000"/>
                </a:solidFill>
              </a:rPr>
              <a:t>Persistence</a:t>
            </a:r>
            <a:endParaRPr lang="pt-BR" dirty="0">
              <a:solidFill>
                <a:srgbClr val="C00000"/>
              </a:solidFill>
            </a:endParaRPr>
          </a:p>
        </p:txBody>
      </p:sp>
      <p:sp>
        <p:nvSpPr>
          <p:cNvPr id="36" name="CaixaDeTexto 35"/>
          <p:cNvSpPr txBox="1"/>
          <p:nvPr/>
        </p:nvSpPr>
        <p:spPr>
          <a:xfrm>
            <a:off x="2143108" y="1571612"/>
            <a:ext cx="1585306" cy="369332"/>
          </a:xfrm>
          <a:prstGeom prst="rect">
            <a:avLst/>
          </a:prstGeom>
          <a:noFill/>
        </p:spPr>
        <p:txBody>
          <a:bodyPr wrap="none" rtlCol="0">
            <a:spAutoFit/>
          </a:bodyPr>
          <a:lstStyle/>
          <a:p>
            <a:r>
              <a:rPr lang="pt-BR" dirty="0" err="1" smtClean="0">
                <a:solidFill>
                  <a:srgbClr val="C00000"/>
                </a:solidFill>
              </a:rPr>
              <a:t>Fault</a:t>
            </a:r>
            <a:r>
              <a:rPr lang="pt-BR" dirty="0" smtClean="0">
                <a:solidFill>
                  <a:schemeClr val="accent1">
                    <a:lumMod val="75000"/>
                  </a:schemeClr>
                </a:solidFill>
              </a:rPr>
              <a:t> </a:t>
            </a:r>
            <a:r>
              <a:rPr lang="pt-BR" dirty="0" err="1" smtClean="0">
                <a:solidFill>
                  <a:srgbClr val="C00000"/>
                </a:solidFill>
              </a:rPr>
              <a:t>tolerance</a:t>
            </a:r>
            <a:endParaRPr lang="pt-BR" dirty="0">
              <a:solidFill>
                <a:srgbClr val="C00000"/>
              </a:solidFill>
            </a:endParaRPr>
          </a:p>
        </p:txBody>
      </p:sp>
      <p:sp>
        <p:nvSpPr>
          <p:cNvPr id="21" name="Retângulo 20"/>
          <p:cNvSpPr/>
          <p:nvPr/>
        </p:nvSpPr>
        <p:spPr>
          <a:xfrm>
            <a:off x="6072198" y="1142984"/>
            <a:ext cx="2428892" cy="3714776"/>
          </a:xfrm>
          <a:prstGeom prst="rect">
            <a:avLst/>
          </a:prstGeom>
          <a:solidFill>
            <a:schemeClr val="accent4">
              <a:lumMod val="60000"/>
              <a:lumOff val="40000"/>
            </a:schemeClr>
          </a:solidFill>
          <a:ln>
            <a:solidFill>
              <a:schemeClr val="bg2">
                <a:lumMod val="10000"/>
              </a:schemeClr>
            </a:solidFill>
          </a:ln>
          <a:scene3d>
            <a:camera prst="orthographicFront">
              <a:rot lat="16686407" lon="14088034" rev="7501559"/>
            </a:camera>
            <a:lightRig rig="contrasting" dir="t"/>
          </a:scene3d>
          <a:sp3d prstMaterial="softEdge">
            <a:bevelT w="0" h="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4" name="Retângulo 23"/>
          <p:cNvSpPr/>
          <p:nvPr/>
        </p:nvSpPr>
        <p:spPr>
          <a:xfrm>
            <a:off x="6072198" y="1571612"/>
            <a:ext cx="2428892" cy="3714776"/>
          </a:xfrm>
          <a:prstGeom prst="rect">
            <a:avLst/>
          </a:prstGeom>
          <a:solidFill>
            <a:schemeClr val="accent3">
              <a:lumMod val="60000"/>
              <a:lumOff val="40000"/>
            </a:schemeClr>
          </a:solidFill>
          <a:ln>
            <a:solidFill>
              <a:schemeClr val="bg2">
                <a:lumMod val="10000"/>
              </a:schemeClr>
            </a:solidFill>
          </a:ln>
          <a:scene3d>
            <a:camera prst="orthographicFront">
              <a:rot lat="16686407" lon="14088034" rev="7501559"/>
            </a:camera>
            <a:lightRig rig="contrasting" dir="t"/>
          </a:scene3d>
          <a:sp3d prstMaterial="softEdge">
            <a:bevelT w="0" h="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5" name="Retângulo 24"/>
          <p:cNvSpPr/>
          <p:nvPr/>
        </p:nvSpPr>
        <p:spPr>
          <a:xfrm>
            <a:off x="6072198" y="2000240"/>
            <a:ext cx="2428892" cy="3714776"/>
          </a:xfrm>
          <a:prstGeom prst="rect">
            <a:avLst/>
          </a:prstGeom>
          <a:solidFill>
            <a:schemeClr val="accent2">
              <a:lumMod val="60000"/>
              <a:lumOff val="40000"/>
            </a:schemeClr>
          </a:solidFill>
          <a:scene3d>
            <a:camera prst="orthographicFront">
              <a:rot lat="16686407" lon="14088034" rev="7501559"/>
            </a:camera>
            <a:lightRig rig="contrasting" dir="t"/>
          </a:scene3d>
          <a:sp3d prstMaterial="softEdge">
            <a:bevelT w="0" h="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1" name="Retângulo 30"/>
          <p:cNvSpPr/>
          <p:nvPr/>
        </p:nvSpPr>
        <p:spPr>
          <a:xfrm>
            <a:off x="5857884" y="2500306"/>
            <a:ext cx="2428892" cy="235745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pt-BR"/>
          </a:p>
        </p:txBody>
      </p:sp>
      <p:sp>
        <p:nvSpPr>
          <p:cNvPr id="10" name="Retângulo 9"/>
          <p:cNvSpPr/>
          <p:nvPr/>
        </p:nvSpPr>
        <p:spPr>
          <a:xfrm>
            <a:off x="5659504" y="1857364"/>
            <a:ext cx="2428892" cy="3714776"/>
          </a:xfrm>
          <a:prstGeom prst="rect">
            <a:avLst/>
          </a:prstGeom>
          <a:solidFill>
            <a:schemeClr val="accent3">
              <a:lumMod val="60000"/>
              <a:lumOff val="40000"/>
            </a:schemeClr>
          </a:solidFill>
          <a:ln>
            <a:solidFill>
              <a:schemeClr val="bg2">
                <a:lumMod val="10000"/>
              </a:schemeClr>
            </a:solidFill>
          </a:ln>
          <a:scene3d>
            <a:camera prst="orthographicFront">
              <a:rot lat="16686407" lon="14088034" rev="7501559"/>
            </a:camera>
            <a:lightRig rig="contrasting" dir="t"/>
          </a:scene3d>
          <a:sp3d prstMaterial="softEdge">
            <a:bevelT w="0" h="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8" name="Retângulo 37"/>
          <p:cNvSpPr/>
          <p:nvPr/>
        </p:nvSpPr>
        <p:spPr>
          <a:xfrm>
            <a:off x="5643570" y="1428736"/>
            <a:ext cx="2428892" cy="3714776"/>
          </a:xfrm>
          <a:prstGeom prst="rect">
            <a:avLst/>
          </a:prstGeom>
          <a:solidFill>
            <a:schemeClr val="accent4">
              <a:lumMod val="60000"/>
              <a:lumOff val="40000"/>
            </a:schemeClr>
          </a:solidFill>
          <a:ln>
            <a:solidFill>
              <a:schemeClr val="bg2">
                <a:lumMod val="10000"/>
              </a:schemeClr>
            </a:solidFill>
          </a:ln>
          <a:scene3d>
            <a:camera prst="orthographicFront">
              <a:rot lat="16686407" lon="14088034" rev="7501559"/>
            </a:camera>
            <a:lightRig rig="contrasting" dir="t"/>
          </a:scene3d>
          <a:sp3d prstMaterial="softEdge">
            <a:bevelT w="0" h="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Retângulo 8"/>
          <p:cNvSpPr/>
          <p:nvPr/>
        </p:nvSpPr>
        <p:spPr>
          <a:xfrm>
            <a:off x="5643570" y="2285992"/>
            <a:ext cx="2428892" cy="3714776"/>
          </a:xfrm>
          <a:prstGeom prst="rect">
            <a:avLst/>
          </a:prstGeom>
          <a:solidFill>
            <a:schemeClr val="accent2">
              <a:lumMod val="60000"/>
              <a:lumOff val="40000"/>
            </a:schemeClr>
          </a:solidFill>
          <a:scene3d>
            <a:camera prst="orthographicFront">
              <a:rot lat="16686407" lon="14088034" rev="7501559"/>
            </a:camera>
            <a:lightRig rig="contrasting" dir="t"/>
          </a:scene3d>
          <a:sp3d prstMaterial="softEdge">
            <a:bevelT w="0" h="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C00000"/>
                </a:solidFill>
                <a:effectLst>
                  <a:outerShdw blurRad="38100" dist="38100" dir="2700000" algn="tl">
                    <a:srgbClr val="000000">
                      <a:alpha val="43137"/>
                    </a:srgbClr>
                  </a:outerShdw>
                </a:effectLst>
              </a:rPr>
              <a:t>Software</a:t>
            </a:r>
            <a:r>
              <a:rPr lang="en-US" dirty="0" smtClean="0"/>
              <a:t> </a:t>
            </a:r>
            <a:r>
              <a:rPr lang="en-US" dirty="0" smtClean="0">
                <a:solidFill>
                  <a:srgbClr val="C00000"/>
                </a:solidFill>
                <a:effectLst>
                  <a:outerShdw blurRad="38100" dist="38100" dir="2700000" algn="tl">
                    <a:srgbClr val="000000">
                      <a:alpha val="43137"/>
                    </a:srgbClr>
                  </a:outerShdw>
                </a:effectLst>
              </a:rPr>
              <a:t>Engineering</a:t>
            </a:r>
            <a:endParaRPr lang="en-US" dirty="0"/>
          </a:p>
        </p:txBody>
      </p:sp>
      <p:sp>
        <p:nvSpPr>
          <p:cNvPr id="3" name="Espaço Reservado para Conteúdo 2"/>
          <p:cNvSpPr>
            <a:spLocks noGrp="1"/>
          </p:cNvSpPr>
          <p:nvPr>
            <p:ph idx="1"/>
          </p:nvPr>
        </p:nvSpPr>
        <p:spPr/>
        <p:txBody>
          <a:bodyPr/>
          <a:lstStyle/>
          <a:p>
            <a:r>
              <a:rPr lang="en-US" dirty="0" smtClean="0"/>
              <a:t>Quality Management (</a:t>
            </a:r>
            <a:r>
              <a:rPr lang="en-US" dirty="0" err="1" smtClean="0"/>
              <a:t>Koscianski</a:t>
            </a:r>
            <a:r>
              <a:rPr lang="en-US" dirty="0" smtClean="0"/>
              <a:t> and </a:t>
            </a:r>
            <a:r>
              <a:rPr lang="en-US" dirty="0" err="1" smtClean="0"/>
              <a:t>Soares</a:t>
            </a:r>
            <a:r>
              <a:rPr lang="en-US" dirty="0" smtClean="0"/>
              <a:t>, 2007)</a:t>
            </a:r>
          </a:p>
          <a:p>
            <a:pPr lvl="1"/>
            <a:r>
              <a:rPr lang="en-US" dirty="0" smtClean="0"/>
              <a:t>Aims to completely meet the user requirements:</a:t>
            </a:r>
          </a:p>
          <a:p>
            <a:pPr lvl="2"/>
            <a:r>
              <a:rPr lang="en-US" dirty="0" smtClean="0"/>
              <a:t>Time, money, errors, performance, etc.</a:t>
            </a:r>
          </a:p>
          <a:p>
            <a:pPr lvl="1"/>
            <a:r>
              <a:rPr lang="en-US" dirty="0" smtClean="0"/>
              <a:t>Main efforts:</a:t>
            </a:r>
          </a:p>
          <a:p>
            <a:pPr lvl="2"/>
            <a:r>
              <a:rPr lang="en-US" dirty="0" smtClean="0"/>
              <a:t>CMMI </a:t>
            </a:r>
          </a:p>
          <a:p>
            <a:pPr lvl="2"/>
            <a:r>
              <a:rPr lang="en-US" dirty="0" smtClean="0"/>
              <a:t>ISO/IEC 15504 </a:t>
            </a:r>
          </a:p>
          <a:p>
            <a:pPr lvl="2"/>
            <a:r>
              <a:rPr lang="en-US" dirty="0" smtClean="0"/>
              <a:t>MPS.BR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C00000"/>
                </a:solidFill>
                <a:effectLst>
                  <a:outerShdw blurRad="38100" dist="38100" dir="2700000" algn="tl">
                    <a:srgbClr val="000000">
                      <a:alpha val="43137"/>
                    </a:srgbClr>
                  </a:outerShdw>
                </a:effectLst>
              </a:rPr>
              <a:t>Software</a:t>
            </a:r>
            <a:r>
              <a:rPr lang="en-US" dirty="0" smtClean="0"/>
              <a:t> </a:t>
            </a:r>
            <a:r>
              <a:rPr lang="en-US" dirty="0" smtClean="0">
                <a:solidFill>
                  <a:srgbClr val="C00000"/>
                </a:solidFill>
                <a:effectLst>
                  <a:outerShdw blurRad="38100" dist="38100" dir="2700000" algn="tl">
                    <a:srgbClr val="000000">
                      <a:alpha val="43137"/>
                    </a:srgbClr>
                  </a:outerShdw>
                </a:effectLst>
              </a:rPr>
              <a:t>Engineering</a:t>
            </a:r>
            <a:endParaRPr lang="pt-BR" dirty="0"/>
          </a:p>
        </p:txBody>
      </p:sp>
      <p:sp>
        <p:nvSpPr>
          <p:cNvPr id="3" name="Espaço Reservado para Conteúdo 2"/>
          <p:cNvSpPr>
            <a:spLocks noGrp="1"/>
          </p:cNvSpPr>
          <p:nvPr>
            <p:ph idx="1"/>
          </p:nvPr>
        </p:nvSpPr>
        <p:spPr/>
        <p:txBody>
          <a:bodyPr>
            <a:normAutofit fontScale="92500" lnSpcReduction="10000"/>
          </a:bodyPr>
          <a:lstStyle/>
          <a:p>
            <a:r>
              <a:rPr lang="en-US" dirty="0" smtClean="0"/>
              <a:t>CMMI (Capability Maturity Model Integration)</a:t>
            </a:r>
          </a:p>
          <a:p>
            <a:pPr lvl="1"/>
            <a:r>
              <a:rPr lang="en-US" dirty="0" smtClean="0"/>
              <a:t>Evaluates if an organization conducts its processes in a mature way in order to obtain better products</a:t>
            </a:r>
          </a:p>
          <a:p>
            <a:pPr lvl="2"/>
            <a:r>
              <a:rPr lang="en-US" dirty="0" smtClean="0"/>
              <a:t>Discipline, testing, documentation, quantification, optimization</a:t>
            </a:r>
          </a:p>
          <a:p>
            <a:pPr lvl="1"/>
            <a:r>
              <a:rPr lang="en-US" dirty="0" smtClean="0"/>
              <a:t>Integration of existing models:</a:t>
            </a:r>
          </a:p>
          <a:p>
            <a:pPr lvl="2"/>
            <a:r>
              <a:rPr lang="en-US" dirty="0" smtClean="0"/>
              <a:t>P-CMM (People)</a:t>
            </a:r>
          </a:p>
          <a:p>
            <a:pPr lvl="2"/>
            <a:r>
              <a:rPr lang="en-US" dirty="0" smtClean="0"/>
              <a:t>SA-CMM (Software Acquisition)</a:t>
            </a:r>
          </a:p>
          <a:p>
            <a:pPr lvl="2"/>
            <a:r>
              <a:rPr lang="en-US" dirty="0" smtClean="0"/>
              <a:t>SE-CMM (System Engineering)</a:t>
            </a:r>
          </a:p>
          <a:p>
            <a:pPr lvl="2"/>
            <a:r>
              <a:rPr lang="en-US" dirty="0" smtClean="0"/>
              <a:t>SW-CMM (Software) </a:t>
            </a:r>
          </a:p>
          <a:p>
            <a:pPr lvl="1"/>
            <a:r>
              <a:rPr lang="en-US" dirty="0" smtClean="0"/>
              <a:t>Problem: Complexity</a:t>
            </a:r>
          </a:p>
          <a:p>
            <a:pPr lvl="2"/>
            <a:endParaRPr lang="en-US" dirty="0" smtClean="0"/>
          </a:p>
          <a:p>
            <a:pPr lvl="2"/>
            <a:endParaRPr lang="en-US" dirty="0" smtClean="0"/>
          </a:p>
          <a:p>
            <a:pPr lvl="1"/>
            <a:endParaRPr lang="en-US" u="sng"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C00000"/>
                </a:solidFill>
                <a:effectLst>
                  <a:outerShdw blurRad="38100" dist="38100" dir="2700000" algn="tl">
                    <a:srgbClr val="000000">
                      <a:alpha val="43137"/>
                    </a:srgbClr>
                  </a:outerShdw>
                </a:effectLst>
              </a:rPr>
              <a:t>Software</a:t>
            </a:r>
            <a:r>
              <a:rPr lang="en-US" dirty="0" smtClean="0"/>
              <a:t> </a:t>
            </a:r>
            <a:r>
              <a:rPr lang="en-US" dirty="0" smtClean="0">
                <a:solidFill>
                  <a:srgbClr val="C00000"/>
                </a:solidFill>
                <a:effectLst>
                  <a:outerShdw blurRad="38100" dist="38100" dir="2700000" algn="tl">
                    <a:srgbClr val="000000">
                      <a:alpha val="43137"/>
                    </a:srgbClr>
                  </a:outerShdw>
                </a:effectLst>
              </a:rPr>
              <a:t>Engineering</a:t>
            </a:r>
            <a:endParaRPr lang="pt-BR" dirty="0"/>
          </a:p>
        </p:txBody>
      </p:sp>
      <p:pic>
        <p:nvPicPr>
          <p:cNvPr id="4" name="Picture 2"/>
          <p:cNvPicPr>
            <a:picLocks noChangeAspect="1" noChangeArrowheads="1"/>
          </p:cNvPicPr>
          <p:nvPr/>
        </p:nvPicPr>
        <p:blipFill>
          <a:blip r:embed="rId2"/>
          <a:srcRect/>
          <a:stretch>
            <a:fillRect/>
          </a:stretch>
        </p:blipFill>
        <p:spPr bwMode="auto">
          <a:xfrm>
            <a:off x="1749752" y="1643050"/>
            <a:ext cx="5751206" cy="45986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C00000"/>
                </a:solidFill>
                <a:effectLst>
                  <a:outerShdw blurRad="38100" dist="38100" dir="2700000" algn="tl">
                    <a:srgbClr val="000000">
                      <a:alpha val="43137"/>
                    </a:srgbClr>
                  </a:outerShdw>
                </a:effectLst>
              </a:rPr>
              <a:t>Software</a:t>
            </a:r>
            <a:r>
              <a:rPr lang="en-US" dirty="0" smtClean="0"/>
              <a:t> </a:t>
            </a:r>
            <a:r>
              <a:rPr lang="en-US" dirty="0" smtClean="0">
                <a:solidFill>
                  <a:srgbClr val="C00000"/>
                </a:solidFill>
                <a:effectLst>
                  <a:outerShdw blurRad="38100" dist="38100" dir="2700000" algn="tl">
                    <a:srgbClr val="000000">
                      <a:alpha val="43137"/>
                    </a:srgbClr>
                  </a:outerShdw>
                </a:effectLst>
              </a:rPr>
              <a:t>Engineering</a:t>
            </a:r>
            <a:endParaRPr lang="pt-BR" dirty="0"/>
          </a:p>
        </p:txBody>
      </p:sp>
      <p:sp>
        <p:nvSpPr>
          <p:cNvPr id="3" name="Espaço Reservado para Conteúdo 2"/>
          <p:cNvSpPr>
            <a:spLocks noGrp="1"/>
          </p:cNvSpPr>
          <p:nvPr>
            <p:ph idx="1"/>
          </p:nvPr>
        </p:nvSpPr>
        <p:spPr/>
        <p:txBody>
          <a:bodyPr>
            <a:normAutofit fontScale="92500" lnSpcReduction="10000"/>
          </a:bodyPr>
          <a:lstStyle/>
          <a:p>
            <a:pPr marL="342900" lvl="1" indent="-342900">
              <a:buFont typeface="Arial" pitchFamily="34" charset="0"/>
              <a:buChar char="•"/>
            </a:pPr>
            <a:r>
              <a:rPr lang="en-US" dirty="0" smtClean="0"/>
              <a:t>ISO/IEC 15504 </a:t>
            </a:r>
          </a:p>
          <a:p>
            <a:pPr lvl="1"/>
            <a:r>
              <a:rPr lang="en-US" dirty="0" smtClean="0"/>
              <a:t>International standard for software process assessment. </a:t>
            </a:r>
          </a:p>
          <a:p>
            <a:pPr lvl="1"/>
            <a:r>
              <a:rPr lang="en-US" dirty="0" smtClean="0"/>
              <a:t>Originated in SPICE (Software Process Improvement and Capability </a:t>
            </a:r>
            <a:r>
              <a:rPr lang="en-US" dirty="0" err="1" smtClean="0"/>
              <a:t>dEtermination</a:t>
            </a:r>
            <a:r>
              <a:rPr lang="en-US" dirty="0" smtClean="0"/>
              <a:t>) </a:t>
            </a:r>
          </a:p>
          <a:p>
            <a:pPr lvl="1"/>
            <a:r>
              <a:rPr lang="en-US" dirty="0" smtClean="0"/>
              <a:t>Project Influenced by CMMI model and ISO/IEC 12207.</a:t>
            </a:r>
          </a:p>
          <a:p>
            <a:pPr lvl="1"/>
            <a:r>
              <a:rPr lang="en-US" dirty="0" smtClean="0"/>
              <a:t>Based on two dimensions:</a:t>
            </a:r>
          </a:p>
          <a:p>
            <a:pPr lvl="2"/>
            <a:r>
              <a:rPr lang="en-US" dirty="0" smtClean="0"/>
              <a:t>Process: observes the execution of tasks. </a:t>
            </a:r>
          </a:p>
          <a:p>
            <a:pPr lvl="2"/>
            <a:r>
              <a:rPr lang="en-US" dirty="0" smtClean="0"/>
              <a:t>Capacity: similar to CMMI.</a:t>
            </a:r>
          </a:p>
          <a:p>
            <a:pPr lvl="1"/>
            <a:r>
              <a:rPr lang="en-US" dirty="0" smtClean="0"/>
              <a:t>Needs ISO/IEC 12207 to be executed.</a:t>
            </a:r>
          </a:p>
          <a:p>
            <a:pPr lvl="1"/>
            <a:r>
              <a:rPr lang="en-US" dirty="0" smtClean="0"/>
              <a:t>Problem: excessive bureaucracy.</a:t>
            </a:r>
          </a:p>
          <a:p>
            <a:pPr lvl="2"/>
            <a:endParaRPr lang="en-US" dirty="0" smtClean="0"/>
          </a:p>
          <a:p>
            <a:pPr lvl="1"/>
            <a:endParaRPr lang="en-US" u="sng"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C00000"/>
                </a:solidFill>
                <a:effectLst>
                  <a:outerShdw blurRad="38100" dist="38100" dir="2700000" algn="tl">
                    <a:srgbClr val="000000">
                      <a:alpha val="43137"/>
                    </a:srgbClr>
                  </a:outerShdw>
                </a:effectLst>
              </a:rPr>
              <a:t>Software</a:t>
            </a:r>
            <a:r>
              <a:rPr lang="en-US" dirty="0" smtClean="0"/>
              <a:t> </a:t>
            </a:r>
            <a:r>
              <a:rPr lang="en-US" dirty="0" smtClean="0">
                <a:solidFill>
                  <a:srgbClr val="C00000"/>
                </a:solidFill>
                <a:effectLst>
                  <a:outerShdw blurRad="38100" dist="38100" dir="2700000" algn="tl">
                    <a:srgbClr val="000000">
                      <a:alpha val="43137"/>
                    </a:srgbClr>
                  </a:outerShdw>
                </a:effectLst>
              </a:rPr>
              <a:t>Engineering</a:t>
            </a:r>
            <a:endParaRPr lang="pt-BR" dirty="0"/>
          </a:p>
        </p:txBody>
      </p:sp>
      <p:sp>
        <p:nvSpPr>
          <p:cNvPr id="3" name="Espaço Reservado para Conteúdo 2"/>
          <p:cNvSpPr>
            <a:spLocks noGrp="1"/>
          </p:cNvSpPr>
          <p:nvPr>
            <p:ph idx="1"/>
          </p:nvPr>
        </p:nvSpPr>
        <p:spPr/>
        <p:txBody>
          <a:bodyPr/>
          <a:lstStyle/>
          <a:p>
            <a:r>
              <a:rPr lang="en-US" dirty="0" smtClean="0"/>
              <a:t>MPS.BR</a:t>
            </a:r>
          </a:p>
          <a:p>
            <a:pPr lvl="1"/>
            <a:r>
              <a:rPr lang="en-US" dirty="0" err="1" smtClean="0"/>
              <a:t>Melhoria</a:t>
            </a:r>
            <a:r>
              <a:rPr lang="en-US" dirty="0" smtClean="0"/>
              <a:t> do </a:t>
            </a:r>
            <a:r>
              <a:rPr lang="en-US" dirty="0" err="1" smtClean="0"/>
              <a:t>Processo</a:t>
            </a:r>
            <a:r>
              <a:rPr lang="en-US" dirty="0" smtClean="0"/>
              <a:t> de Software </a:t>
            </a:r>
            <a:r>
              <a:rPr lang="en-US" dirty="0" err="1" smtClean="0"/>
              <a:t>Brasileiro</a:t>
            </a:r>
            <a:endParaRPr lang="en-US" dirty="0" smtClean="0"/>
          </a:p>
          <a:p>
            <a:pPr lvl="1"/>
            <a:r>
              <a:rPr lang="en-US" dirty="0" smtClean="0"/>
              <a:t>Introduces the SE principles focusing the micro, small and medium organizations according to Brazilian market reality.</a:t>
            </a:r>
          </a:p>
          <a:p>
            <a:pPr lvl="1"/>
            <a:r>
              <a:rPr lang="en-US" dirty="0" smtClean="0"/>
              <a:t>CMMI and ISO/IEC 15504 complaint</a:t>
            </a:r>
          </a:p>
          <a:p>
            <a:pPr lvl="1"/>
            <a:r>
              <a:rPr lang="en-US" dirty="0" smtClean="0"/>
              <a:t>Finer granularity</a:t>
            </a:r>
          </a:p>
          <a:p>
            <a:pPr lvl="1"/>
            <a:r>
              <a:rPr lang="en-US" dirty="0" smtClean="0"/>
              <a:t> Problem: valid only in Brazil </a:t>
            </a:r>
          </a:p>
          <a:p>
            <a:pPr lvl="1"/>
            <a:endParaRPr lang="en-US" dirty="0" smtClean="0"/>
          </a:p>
          <a:p>
            <a:pPr lvl="1"/>
            <a:endParaRPr lang="en-US" dirty="0" smtClean="0"/>
          </a:p>
          <a:p>
            <a:pPr lvl="1"/>
            <a:endParaRPr lang="en-US" u="sng"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711229" y="3000372"/>
            <a:ext cx="2432771" cy="2357454"/>
          </a:xfrm>
          <a:prstGeom prst="rect">
            <a:avLst/>
          </a:prstGeom>
          <a:noFill/>
          <a:ln w="9525">
            <a:noFill/>
            <a:miter lim="800000"/>
            <a:headEnd/>
            <a:tailEnd/>
          </a:ln>
          <a:effectLst/>
        </p:spPr>
      </p:pic>
      <p:sp>
        <p:nvSpPr>
          <p:cNvPr id="2" name="Título 1"/>
          <p:cNvSpPr>
            <a:spLocks noGrp="1"/>
          </p:cNvSpPr>
          <p:nvPr>
            <p:ph type="title"/>
          </p:nvPr>
        </p:nvSpPr>
        <p:spPr/>
        <p:txBody>
          <a:bodyPr/>
          <a:lstStyle/>
          <a:p>
            <a:r>
              <a:rPr lang="en-US" dirty="0">
                <a:solidFill>
                  <a:srgbClr val="C00000"/>
                </a:solidFill>
                <a:effectLst>
                  <a:outerShdw blurRad="38100" dist="38100" dir="2700000" algn="tl">
                    <a:srgbClr val="000000">
                      <a:alpha val="43137"/>
                    </a:srgbClr>
                  </a:outerShdw>
                </a:effectLst>
              </a:rPr>
              <a:t>Software</a:t>
            </a:r>
            <a:r>
              <a:rPr lang="en-US" dirty="0" smtClean="0"/>
              <a:t> </a:t>
            </a:r>
            <a:r>
              <a:rPr lang="en-US" dirty="0">
                <a:solidFill>
                  <a:srgbClr val="C00000"/>
                </a:solidFill>
                <a:effectLst>
                  <a:outerShdw blurRad="38100" dist="38100" dir="2700000" algn="tl">
                    <a:srgbClr val="000000">
                      <a:alpha val="43137"/>
                    </a:srgbClr>
                  </a:outerShdw>
                </a:effectLst>
              </a:rPr>
              <a:t>Engineering</a:t>
            </a:r>
          </a:p>
        </p:txBody>
      </p:sp>
      <p:sp>
        <p:nvSpPr>
          <p:cNvPr id="3" name="Espaço Reservado para Conteúdo 2"/>
          <p:cNvSpPr>
            <a:spLocks noGrp="1"/>
          </p:cNvSpPr>
          <p:nvPr>
            <p:ph idx="1"/>
          </p:nvPr>
        </p:nvSpPr>
        <p:spPr/>
        <p:txBody>
          <a:bodyPr>
            <a:normAutofit lnSpcReduction="10000"/>
          </a:bodyPr>
          <a:lstStyle/>
          <a:p>
            <a:r>
              <a:rPr lang="en-US" dirty="0" smtClean="0"/>
              <a:t>MDA (Model Driven Architecture)</a:t>
            </a:r>
          </a:p>
          <a:p>
            <a:pPr lvl="1"/>
            <a:r>
              <a:rPr lang="en-US" dirty="0" smtClean="0"/>
              <a:t>OMG standard</a:t>
            </a:r>
          </a:p>
          <a:p>
            <a:pPr lvl="1"/>
            <a:r>
              <a:rPr lang="en-US" dirty="0" smtClean="0"/>
              <a:t>Model is the most important artifact of the software development </a:t>
            </a:r>
          </a:p>
          <a:p>
            <a:pPr lvl="1"/>
            <a:r>
              <a:rPr lang="en-US" dirty="0" smtClean="0"/>
              <a:t>Model Transformation in two phases:</a:t>
            </a:r>
          </a:p>
          <a:p>
            <a:pPr lvl="2"/>
            <a:r>
              <a:rPr lang="en-US" dirty="0" smtClean="0"/>
              <a:t>PIM (Plataform Independent Model)</a:t>
            </a:r>
          </a:p>
          <a:p>
            <a:pPr lvl="2"/>
            <a:r>
              <a:rPr lang="en-US" dirty="0" smtClean="0"/>
              <a:t>PSM (Plataform Specific Model)</a:t>
            </a:r>
          </a:p>
          <a:p>
            <a:pPr lvl="1"/>
            <a:r>
              <a:rPr lang="en-US" dirty="0" smtClean="0"/>
              <a:t>Advantage: </a:t>
            </a:r>
          </a:p>
          <a:p>
            <a:pPr lvl="2"/>
            <a:r>
              <a:rPr lang="en-US" dirty="0" smtClean="0"/>
              <a:t>Reduction of time, cost</a:t>
            </a:r>
            <a:r>
              <a:rPr lang="en-US" b="1" dirty="0" smtClean="0"/>
              <a:t> </a:t>
            </a:r>
            <a:r>
              <a:rPr lang="en-US" dirty="0" smtClean="0"/>
              <a:t>and complexity during the software development and management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tângulo 34"/>
          <p:cNvSpPr/>
          <p:nvPr/>
        </p:nvSpPr>
        <p:spPr>
          <a:xfrm>
            <a:off x="1785918" y="4200524"/>
            <a:ext cx="5000660" cy="928694"/>
          </a:xfrm>
          <a:prstGeom prst="rect">
            <a:avLst/>
          </a:prstGeom>
          <a:gradFill>
            <a:gsLst>
              <a:gs pos="0">
                <a:schemeClr val="accent1">
                  <a:tint val="35000"/>
                  <a:satMod val="253000"/>
                  <a:alpha val="22000"/>
                </a:schemeClr>
              </a:gs>
              <a:gs pos="50000">
                <a:schemeClr val="accent1">
                  <a:tint val="42000"/>
                  <a:satMod val="255000"/>
                </a:schemeClr>
              </a:gs>
              <a:gs pos="97000">
                <a:schemeClr val="accent1">
                  <a:tint val="53000"/>
                  <a:satMod val="260000"/>
                </a:schemeClr>
              </a:gs>
              <a:gs pos="100000">
                <a:schemeClr val="accent1">
                  <a:tint val="56000"/>
                  <a:satMod val="275000"/>
                </a:schemeClr>
              </a:gs>
            </a:gsLst>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p>
        </p:txBody>
      </p:sp>
      <p:sp>
        <p:nvSpPr>
          <p:cNvPr id="34" name="Retângulo 33"/>
          <p:cNvSpPr/>
          <p:nvPr/>
        </p:nvSpPr>
        <p:spPr>
          <a:xfrm>
            <a:off x="1785918" y="2928934"/>
            <a:ext cx="5000660" cy="928694"/>
          </a:xfrm>
          <a:prstGeom prst="rect">
            <a:avLst/>
          </a:prstGeom>
          <a:gradFill>
            <a:gsLst>
              <a:gs pos="0">
                <a:schemeClr val="accent1">
                  <a:tint val="35000"/>
                  <a:satMod val="253000"/>
                  <a:alpha val="22000"/>
                </a:schemeClr>
              </a:gs>
              <a:gs pos="50000">
                <a:schemeClr val="accent1">
                  <a:tint val="42000"/>
                  <a:satMod val="255000"/>
                </a:schemeClr>
              </a:gs>
              <a:gs pos="97000">
                <a:schemeClr val="accent1">
                  <a:tint val="53000"/>
                  <a:satMod val="260000"/>
                </a:schemeClr>
              </a:gs>
              <a:gs pos="100000">
                <a:schemeClr val="accent1">
                  <a:tint val="56000"/>
                  <a:satMod val="275000"/>
                </a:schemeClr>
              </a:gs>
            </a:gsLst>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p>
        </p:txBody>
      </p:sp>
      <p:sp>
        <p:nvSpPr>
          <p:cNvPr id="29" name="Line 20"/>
          <p:cNvSpPr>
            <a:spLocks noChangeShapeType="1"/>
          </p:cNvSpPr>
          <p:nvPr/>
        </p:nvSpPr>
        <p:spPr bwMode="auto">
          <a:xfrm>
            <a:off x="4314820" y="2386010"/>
            <a:ext cx="0" cy="685800"/>
          </a:xfrm>
          <a:prstGeom prst="line">
            <a:avLst/>
          </a:prstGeom>
          <a:noFill/>
          <a:ln w="50800">
            <a:solidFill>
              <a:schemeClr val="accent1"/>
            </a:solidFill>
            <a:miter lim="800000"/>
            <a:headEnd/>
            <a:tailEnd type="triangle" w="med" len="med"/>
          </a:ln>
        </p:spPr>
        <p:txBody>
          <a:bodyPr wrap="none"/>
          <a:lstStyle/>
          <a:p>
            <a:endParaRPr lang="pt-BR"/>
          </a:p>
        </p:txBody>
      </p:sp>
      <p:sp>
        <p:nvSpPr>
          <p:cNvPr id="4" name="Título 3"/>
          <p:cNvSpPr>
            <a:spLocks noGrp="1"/>
          </p:cNvSpPr>
          <p:nvPr>
            <p:ph type="title"/>
          </p:nvPr>
        </p:nvSpPr>
        <p:spPr/>
        <p:txBody>
          <a:bodyPr/>
          <a:lstStyle/>
          <a:p>
            <a:r>
              <a:rPr lang="en-US" dirty="0" smtClean="0">
                <a:solidFill>
                  <a:srgbClr val="C00000"/>
                </a:solidFill>
                <a:effectLst>
                  <a:outerShdw blurRad="38100" dist="38100" dir="2700000" algn="tl">
                    <a:srgbClr val="000000">
                      <a:alpha val="43137"/>
                    </a:srgbClr>
                  </a:outerShdw>
                </a:effectLst>
              </a:rPr>
              <a:t>Software</a:t>
            </a:r>
            <a:r>
              <a:rPr lang="en-US" dirty="0" smtClean="0"/>
              <a:t> </a:t>
            </a:r>
            <a:r>
              <a:rPr lang="en-US" dirty="0" smtClean="0">
                <a:solidFill>
                  <a:srgbClr val="C00000"/>
                </a:solidFill>
                <a:effectLst>
                  <a:outerShdw blurRad="38100" dist="38100" dir="2700000" algn="tl">
                    <a:srgbClr val="000000">
                      <a:alpha val="43137"/>
                    </a:srgbClr>
                  </a:outerShdw>
                </a:effectLst>
              </a:rPr>
              <a:t>Engineering</a:t>
            </a:r>
            <a:endParaRPr lang="pt-BR" dirty="0"/>
          </a:p>
        </p:txBody>
      </p:sp>
      <p:sp>
        <p:nvSpPr>
          <p:cNvPr id="7" name="AutoShape 16"/>
          <p:cNvSpPr>
            <a:spLocks noChangeArrowheads="1"/>
          </p:cNvSpPr>
          <p:nvPr/>
        </p:nvSpPr>
        <p:spPr bwMode="auto">
          <a:xfrm>
            <a:off x="2285984" y="5648316"/>
            <a:ext cx="1143000" cy="609600"/>
          </a:xfrm>
          <a:prstGeom prst="flowChartProcess">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pt-BR" sz="1200" b="1" dirty="0" smtClean="0">
                <a:solidFill>
                  <a:srgbClr val="000000"/>
                </a:solidFill>
                <a:latin typeface="Arial" charset="0"/>
              </a:rPr>
              <a:t>Implementation</a:t>
            </a:r>
            <a:endParaRPr lang="pt-BR" sz="1200" b="1" dirty="0">
              <a:solidFill>
                <a:srgbClr val="000000"/>
              </a:solidFill>
              <a:latin typeface="Arial" charset="0"/>
            </a:endParaRPr>
          </a:p>
        </p:txBody>
      </p:sp>
      <p:sp>
        <p:nvSpPr>
          <p:cNvPr id="8" name="AutoShape 17"/>
          <p:cNvSpPr>
            <a:spLocks noChangeArrowheads="1"/>
          </p:cNvSpPr>
          <p:nvPr/>
        </p:nvSpPr>
        <p:spPr bwMode="auto">
          <a:xfrm>
            <a:off x="3786182" y="5648316"/>
            <a:ext cx="1219200" cy="609600"/>
          </a:xfrm>
          <a:prstGeom prst="flowChartProcess">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pt-BR" sz="1200" b="1" dirty="0" smtClean="0">
                <a:solidFill>
                  <a:srgbClr val="000000"/>
                </a:solidFill>
                <a:latin typeface="Arial" charset="0"/>
              </a:rPr>
              <a:t>Implementation</a:t>
            </a:r>
            <a:endParaRPr lang="pt-BR" sz="1200" b="1" dirty="0">
              <a:solidFill>
                <a:srgbClr val="000000"/>
              </a:solidFill>
              <a:latin typeface="Arial" charset="0"/>
            </a:endParaRPr>
          </a:p>
        </p:txBody>
      </p:sp>
      <p:sp>
        <p:nvSpPr>
          <p:cNvPr id="9" name="AutoShape 18"/>
          <p:cNvSpPr>
            <a:spLocks noChangeArrowheads="1"/>
          </p:cNvSpPr>
          <p:nvPr/>
        </p:nvSpPr>
        <p:spPr bwMode="auto">
          <a:xfrm>
            <a:off x="5281626" y="5648316"/>
            <a:ext cx="1219200" cy="609600"/>
          </a:xfrm>
          <a:prstGeom prst="flowChartProcess">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pt-BR" sz="1200" b="1" dirty="0" smtClean="0">
                <a:solidFill>
                  <a:srgbClr val="000000"/>
                </a:solidFill>
                <a:latin typeface="Arial" charset="0"/>
              </a:rPr>
              <a:t>Implementation</a:t>
            </a:r>
            <a:endParaRPr lang="pt-BR" sz="1200" b="1" dirty="0">
              <a:solidFill>
                <a:srgbClr val="000000"/>
              </a:solidFill>
              <a:latin typeface="Arial" charset="0"/>
            </a:endParaRPr>
          </a:p>
        </p:txBody>
      </p:sp>
      <p:sp>
        <p:nvSpPr>
          <p:cNvPr id="13" name="AutoShape 7"/>
          <p:cNvSpPr>
            <a:spLocks noChangeArrowheads="1"/>
          </p:cNvSpPr>
          <p:nvPr/>
        </p:nvSpPr>
        <p:spPr bwMode="auto">
          <a:xfrm>
            <a:off x="2357422" y="4352916"/>
            <a:ext cx="914400" cy="609600"/>
          </a:xfrm>
          <a:prstGeom prst="flowChartAlternateProcess">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pt-BR" b="1">
                <a:solidFill>
                  <a:srgbClr val="000000"/>
                </a:solidFill>
                <a:latin typeface="Arial" charset="0"/>
              </a:rPr>
              <a:t>PSM</a:t>
            </a:r>
          </a:p>
        </p:txBody>
      </p:sp>
      <p:sp>
        <p:nvSpPr>
          <p:cNvPr id="14" name="AutoShape 8"/>
          <p:cNvSpPr>
            <a:spLocks noChangeArrowheads="1"/>
          </p:cNvSpPr>
          <p:nvPr/>
        </p:nvSpPr>
        <p:spPr bwMode="auto">
          <a:xfrm>
            <a:off x="3857620" y="4352916"/>
            <a:ext cx="914400" cy="609600"/>
          </a:xfrm>
          <a:prstGeom prst="flowChartAlternateProcess">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pt-BR" b="1">
                <a:solidFill>
                  <a:srgbClr val="000000"/>
                </a:solidFill>
                <a:latin typeface="Arial" charset="0"/>
              </a:rPr>
              <a:t>PSM</a:t>
            </a:r>
          </a:p>
        </p:txBody>
      </p:sp>
      <p:sp>
        <p:nvSpPr>
          <p:cNvPr id="16" name="AutoShape 10"/>
          <p:cNvSpPr>
            <a:spLocks noChangeArrowheads="1"/>
          </p:cNvSpPr>
          <p:nvPr/>
        </p:nvSpPr>
        <p:spPr bwMode="auto">
          <a:xfrm>
            <a:off x="5353064" y="4352916"/>
            <a:ext cx="914400" cy="609600"/>
          </a:xfrm>
          <a:prstGeom prst="flowChartAlternateProcess">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pt-BR" b="1">
                <a:solidFill>
                  <a:srgbClr val="000000"/>
                </a:solidFill>
                <a:latin typeface="Arial" charset="0"/>
              </a:rPr>
              <a:t>PSM</a:t>
            </a:r>
          </a:p>
        </p:txBody>
      </p:sp>
      <p:sp>
        <p:nvSpPr>
          <p:cNvPr id="23" name="Line 20"/>
          <p:cNvSpPr>
            <a:spLocks noChangeShapeType="1"/>
          </p:cNvSpPr>
          <p:nvPr/>
        </p:nvSpPr>
        <p:spPr bwMode="auto">
          <a:xfrm>
            <a:off x="2819384" y="4962516"/>
            <a:ext cx="0" cy="685800"/>
          </a:xfrm>
          <a:prstGeom prst="line">
            <a:avLst/>
          </a:prstGeom>
          <a:noFill/>
          <a:ln w="50800">
            <a:solidFill>
              <a:schemeClr val="accent1"/>
            </a:solidFill>
            <a:miter lim="800000"/>
            <a:headEnd/>
            <a:tailEnd type="triangle" w="med" len="med"/>
          </a:ln>
        </p:spPr>
        <p:txBody>
          <a:bodyPr wrap="none"/>
          <a:lstStyle/>
          <a:p>
            <a:endParaRPr lang="pt-BR"/>
          </a:p>
        </p:txBody>
      </p:sp>
      <p:sp>
        <p:nvSpPr>
          <p:cNvPr id="24" name="Line 21"/>
          <p:cNvSpPr>
            <a:spLocks noChangeShapeType="1"/>
          </p:cNvSpPr>
          <p:nvPr/>
        </p:nvSpPr>
        <p:spPr bwMode="auto">
          <a:xfrm>
            <a:off x="4357686" y="4962516"/>
            <a:ext cx="0" cy="685800"/>
          </a:xfrm>
          <a:prstGeom prst="line">
            <a:avLst/>
          </a:prstGeom>
          <a:noFill/>
          <a:ln w="50800">
            <a:solidFill>
              <a:schemeClr val="accent1"/>
            </a:solidFill>
            <a:miter lim="800000"/>
            <a:headEnd/>
            <a:tailEnd type="triangle" w="med" len="med"/>
          </a:ln>
        </p:spPr>
        <p:txBody>
          <a:bodyPr wrap="none"/>
          <a:lstStyle/>
          <a:p>
            <a:endParaRPr lang="pt-BR"/>
          </a:p>
        </p:txBody>
      </p:sp>
      <p:sp>
        <p:nvSpPr>
          <p:cNvPr id="25" name="Line 22"/>
          <p:cNvSpPr>
            <a:spLocks noChangeShapeType="1"/>
          </p:cNvSpPr>
          <p:nvPr/>
        </p:nvSpPr>
        <p:spPr bwMode="auto">
          <a:xfrm>
            <a:off x="5829336" y="4962516"/>
            <a:ext cx="0" cy="685800"/>
          </a:xfrm>
          <a:prstGeom prst="line">
            <a:avLst/>
          </a:prstGeom>
          <a:noFill/>
          <a:ln w="50800">
            <a:solidFill>
              <a:schemeClr val="accent1"/>
            </a:solidFill>
            <a:miter lim="800000"/>
            <a:headEnd/>
            <a:tailEnd type="triangle" w="med" len="med"/>
          </a:ln>
        </p:spPr>
        <p:txBody>
          <a:bodyPr wrap="none"/>
          <a:lstStyle/>
          <a:p>
            <a:endParaRPr lang="pt-BR"/>
          </a:p>
        </p:txBody>
      </p:sp>
      <p:sp>
        <p:nvSpPr>
          <p:cNvPr id="28" name="Retângulo 27"/>
          <p:cNvSpPr/>
          <p:nvPr/>
        </p:nvSpPr>
        <p:spPr>
          <a:xfrm>
            <a:off x="3143240" y="1585906"/>
            <a:ext cx="2286016" cy="914400"/>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pt-BR" b="1" dirty="0" err="1" smtClean="0"/>
              <a:t>Bussiness</a:t>
            </a:r>
            <a:endParaRPr lang="pt-BR" b="1" dirty="0" smtClean="0"/>
          </a:p>
          <a:p>
            <a:pPr algn="ctr"/>
            <a:r>
              <a:rPr lang="pt-BR" b="1" dirty="0" err="1" smtClean="0"/>
              <a:t>Requirements</a:t>
            </a:r>
            <a:endParaRPr lang="pt-BR" b="1" dirty="0"/>
          </a:p>
        </p:txBody>
      </p:sp>
      <p:sp>
        <p:nvSpPr>
          <p:cNvPr id="30" name="Line 20"/>
          <p:cNvSpPr>
            <a:spLocks noChangeShapeType="1"/>
          </p:cNvSpPr>
          <p:nvPr/>
        </p:nvSpPr>
        <p:spPr bwMode="auto">
          <a:xfrm flipH="1">
            <a:off x="2857488" y="3571876"/>
            <a:ext cx="1214446" cy="771524"/>
          </a:xfrm>
          <a:prstGeom prst="line">
            <a:avLst/>
          </a:prstGeom>
          <a:noFill/>
          <a:ln w="50800">
            <a:solidFill>
              <a:schemeClr val="accent1"/>
            </a:solidFill>
            <a:miter lim="800000"/>
            <a:headEnd/>
            <a:tailEnd type="triangle" w="med" len="med"/>
          </a:ln>
        </p:spPr>
        <p:txBody>
          <a:bodyPr wrap="none"/>
          <a:lstStyle/>
          <a:p>
            <a:endParaRPr lang="pt-BR"/>
          </a:p>
        </p:txBody>
      </p:sp>
      <p:sp>
        <p:nvSpPr>
          <p:cNvPr id="32" name="Line 20"/>
          <p:cNvSpPr>
            <a:spLocks noChangeShapeType="1"/>
          </p:cNvSpPr>
          <p:nvPr/>
        </p:nvSpPr>
        <p:spPr bwMode="auto">
          <a:xfrm>
            <a:off x="4643438" y="3571876"/>
            <a:ext cx="1185898" cy="771524"/>
          </a:xfrm>
          <a:prstGeom prst="line">
            <a:avLst/>
          </a:prstGeom>
          <a:noFill/>
          <a:ln w="50800">
            <a:solidFill>
              <a:schemeClr val="accent1"/>
            </a:solidFill>
            <a:miter lim="800000"/>
            <a:headEnd/>
            <a:tailEnd type="triangle" w="med" len="med"/>
          </a:ln>
        </p:spPr>
        <p:txBody>
          <a:bodyPr wrap="none"/>
          <a:lstStyle/>
          <a:p>
            <a:endParaRPr lang="pt-BR"/>
          </a:p>
        </p:txBody>
      </p:sp>
      <p:sp>
        <p:nvSpPr>
          <p:cNvPr id="37" name="CaixaDeTexto 36"/>
          <p:cNvSpPr txBox="1"/>
          <p:nvPr/>
        </p:nvSpPr>
        <p:spPr>
          <a:xfrm>
            <a:off x="7019201" y="3071810"/>
            <a:ext cx="1410451" cy="646331"/>
          </a:xfrm>
          <a:prstGeom prst="rect">
            <a:avLst/>
          </a:prstGeom>
          <a:noFill/>
        </p:spPr>
        <p:txBody>
          <a:bodyPr wrap="none" rtlCol="0">
            <a:spAutoFit/>
          </a:bodyPr>
          <a:lstStyle/>
          <a:p>
            <a:pPr algn="ctr"/>
            <a:r>
              <a:rPr lang="pt-BR" b="1" dirty="0" smtClean="0"/>
              <a:t>Plataform</a:t>
            </a:r>
          </a:p>
          <a:p>
            <a:pPr algn="ctr"/>
            <a:r>
              <a:rPr lang="pt-BR" b="1" dirty="0" err="1" smtClean="0"/>
              <a:t>Independent</a:t>
            </a:r>
            <a:endParaRPr lang="pt-BR" b="1" dirty="0"/>
          </a:p>
        </p:txBody>
      </p:sp>
      <p:sp>
        <p:nvSpPr>
          <p:cNvPr id="38" name="CaixaDeTexto 37"/>
          <p:cNvSpPr txBox="1"/>
          <p:nvPr/>
        </p:nvSpPr>
        <p:spPr>
          <a:xfrm>
            <a:off x="7181105" y="4357694"/>
            <a:ext cx="1248547" cy="646331"/>
          </a:xfrm>
          <a:prstGeom prst="rect">
            <a:avLst/>
          </a:prstGeom>
          <a:noFill/>
        </p:spPr>
        <p:txBody>
          <a:bodyPr wrap="none" rtlCol="0">
            <a:spAutoFit/>
          </a:bodyPr>
          <a:lstStyle/>
          <a:p>
            <a:pPr algn="ctr"/>
            <a:r>
              <a:rPr lang="pt-BR" b="1" dirty="0" smtClean="0"/>
              <a:t>Plataform</a:t>
            </a:r>
          </a:p>
          <a:p>
            <a:pPr algn="ctr"/>
            <a:r>
              <a:rPr lang="pt-BR" b="1" dirty="0" err="1" smtClean="0"/>
              <a:t>Dependent</a:t>
            </a:r>
            <a:endParaRPr lang="pt-BR" b="1" dirty="0"/>
          </a:p>
        </p:txBody>
      </p:sp>
      <p:sp>
        <p:nvSpPr>
          <p:cNvPr id="40" name="Line 21"/>
          <p:cNvSpPr>
            <a:spLocks noChangeShapeType="1"/>
          </p:cNvSpPr>
          <p:nvPr/>
        </p:nvSpPr>
        <p:spPr bwMode="auto">
          <a:xfrm>
            <a:off x="4357686" y="3671894"/>
            <a:ext cx="0" cy="685800"/>
          </a:xfrm>
          <a:prstGeom prst="line">
            <a:avLst/>
          </a:prstGeom>
          <a:noFill/>
          <a:ln w="50800">
            <a:solidFill>
              <a:schemeClr val="accent1"/>
            </a:solidFill>
            <a:miter lim="800000"/>
            <a:headEnd/>
            <a:tailEnd type="triangle" w="med" len="med"/>
          </a:ln>
        </p:spPr>
        <p:txBody>
          <a:bodyPr wrap="none"/>
          <a:lstStyle/>
          <a:p>
            <a:endParaRPr lang="pt-BR"/>
          </a:p>
        </p:txBody>
      </p:sp>
      <p:sp>
        <p:nvSpPr>
          <p:cNvPr id="11" name="AutoShape 5"/>
          <p:cNvSpPr>
            <a:spLocks noChangeArrowheads="1"/>
          </p:cNvSpPr>
          <p:nvPr/>
        </p:nvSpPr>
        <p:spPr bwMode="auto">
          <a:xfrm>
            <a:off x="3857620" y="3105152"/>
            <a:ext cx="914400" cy="609600"/>
          </a:xfrm>
          <a:prstGeom prst="flowChartAlternateProcess">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pt-BR" b="1">
                <a:solidFill>
                  <a:srgbClr val="000000"/>
                </a:solidFill>
                <a:latin typeface="Arial" charset="0"/>
              </a:rPr>
              <a:t>PIM</a:t>
            </a:r>
          </a:p>
        </p:txBody>
      </p:sp>
      <p:sp>
        <p:nvSpPr>
          <p:cNvPr id="41" name="CaixaDeTexto 40"/>
          <p:cNvSpPr txBox="1"/>
          <p:nvPr/>
        </p:nvSpPr>
        <p:spPr>
          <a:xfrm>
            <a:off x="5572132" y="1857364"/>
            <a:ext cx="841705" cy="369332"/>
          </a:xfrm>
          <a:prstGeom prst="rect">
            <a:avLst/>
          </a:prstGeom>
          <a:noFill/>
        </p:spPr>
        <p:txBody>
          <a:bodyPr wrap="none" rtlCol="0">
            <a:spAutoFit/>
          </a:bodyPr>
          <a:lstStyle/>
          <a:p>
            <a:r>
              <a:rPr lang="pt-BR" b="1" dirty="0" smtClean="0"/>
              <a:t>Reality</a:t>
            </a:r>
            <a:endParaRPr lang="pt-BR"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n-US" dirty="0" smtClean="0">
                <a:solidFill>
                  <a:srgbClr val="C00000"/>
                </a:solidFill>
                <a:effectLst>
                  <a:outerShdw blurRad="38100" dist="38100" dir="2700000" algn="tl">
                    <a:srgbClr val="000000">
                      <a:alpha val="43137"/>
                    </a:srgbClr>
                  </a:outerShdw>
                </a:effectLst>
              </a:rPr>
              <a:t>Summary</a:t>
            </a:r>
            <a:endParaRPr lang="pt-BR" dirty="0"/>
          </a:p>
        </p:txBody>
      </p:sp>
      <p:sp>
        <p:nvSpPr>
          <p:cNvPr id="8" name="Espaço Reservado para Conteúdo 7"/>
          <p:cNvSpPr>
            <a:spLocks noGrp="1"/>
          </p:cNvSpPr>
          <p:nvPr>
            <p:ph idx="1"/>
          </p:nvPr>
        </p:nvSpPr>
        <p:spPr/>
        <p:txBody>
          <a:bodyPr>
            <a:normAutofit/>
          </a:bodyPr>
          <a:lstStyle/>
          <a:p>
            <a:r>
              <a:rPr lang="en-US" sz="2400" dirty="0" smtClean="0"/>
              <a:t>Similarities and Differences between SE and OE</a:t>
            </a:r>
          </a:p>
          <a:p>
            <a:r>
              <a:rPr lang="en-US" sz="2400" dirty="0" smtClean="0"/>
              <a:t>Reflection</a:t>
            </a:r>
          </a:p>
          <a:p>
            <a:r>
              <a:rPr lang="en-US" sz="2400" dirty="0" smtClean="0"/>
              <a:t>Open Issues</a:t>
            </a:r>
          </a:p>
          <a:p>
            <a:r>
              <a:rPr lang="en-US" sz="2400" dirty="0" smtClean="0"/>
              <a:t>Contributions of  SE for OE</a:t>
            </a:r>
          </a:p>
          <a:p>
            <a:r>
              <a:rPr lang="en-US" sz="2400" dirty="0" smtClean="0"/>
              <a:t>Contributions of  OE  for SE</a:t>
            </a:r>
          </a:p>
          <a:p>
            <a:r>
              <a:rPr lang="en-US" sz="2400" dirty="0" smtClean="0"/>
              <a:t>The Big Picture</a:t>
            </a:r>
          </a:p>
          <a:p>
            <a:r>
              <a:rPr lang="en-US" sz="2400" dirty="0" smtClean="0"/>
              <a:t>Conclusions</a:t>
            </a:r>
          </a:p>
          <a:p>
            <a:r>
              <a:rPr lang="en-US" sz="2400" dirty="0" smtClean="0"/>
              <a:t>References</a:t>
            </a:r>
            <a:endParaRPr lang="pt-BR"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rot="473742">
            <a:off x="7208230" y="4460824"/>
            <a:ext cx="1777046" cy="2214199"/>
          </a:xfrm>
          <a:prstGeom prst="rect">
            <a:avLst/>
          </a:prstGeom>
          <a:noFill/>
          <a:ln w="9525">
            <a:solidFill>
              <a:schemeClr val="bg1">
                <a:lumMod val="50000"/>
              </a:schemeClr>
            </a:solidFill>
            <a:miter lim="800000"/>
            <a:headEnd/>
            <a:tailEnd/>
          </a:ln>
          <a:effectLst>
            <a:outerShdw blurRad="50800" dist="38100" dir="13500000" algn="br" rotWithShape="0">
              <a:prstClr val="black">
                <a:alpha val="40000"/>
              </a:prstClr>
            </a:outerShdw>
          </a:effectLst>
        </p:spPr>
      </p:pic>
      <p:sp>
        <p:nvSpPr>
          <p:cNvPr id="2" name="Título 1"/>
          <p:cNvSpPr>
            <a:spLocks noGrp="1"/>
          </p:cNvSpPr>
          <p:nvPr>
            <p:ph type="title"/>
          </p:nvPr>
        </p:nvSpPr>
        <p:spPr/>
        <p:txBody>
          <a:bodyPr/>
          <a:lstStyle/>
          <a:p>
            <a:r>
              <a:rPr lang="en-US" dirty="0" smtClean="0">
                <a:solidFill>
                  <a:srgbClr val="C00000"/>
                </a:solidFill>
                <a:effectLst>
                  <a:outerShdw blurRad="38100" dist="38100" dir="2700000" algn="tl">
                    <a:srgbClr val="000000">
                      <a:alpha val="43137"/>
                    </a:srgbClr>
                  </a:outerShdw>
                </a:effectLst>
              </a:rPr>
              <a:t>Software</a:t>
            </a:r>
            <a:r>
              <a:rPr lang="en-US" dirty="0" smtClean="0"/>
              <a:t> </a:t>
            </a:r>
            <a:r>
              <a:rPr lang="en-US" dirty="0" smtClean="0">
                <a:solidFill>
                  <a:srgbClr val="C00000"/>
                </a:solidFill>
                <a:effectLst>
                  <a:outerShdw blurRad="38100" dist="38100" dir="2700000" algn="tl">
                    <a:srgbClr val="000000">
                      <a:alpha val="43137"/>
                    </a:srgbClr>
                  </a:outerShdw>
                </a:effectLst>
              </a:rPr>
              <a:t>Engineering</a:t>
            </a:r>
            <a:endParaRPr lang="pt-BR" dirty="0"/>
          </a:p>
        </p:txBody>
      </p:sp>
      <p:sp>
        <p:nvSpPr>
          <p:cNvPr id="3" name="Espaço Reservado para Conteúdo 2"/>
          <p:cNvSpPr>
            <a:spLocks noGrp="1"/>
          </p:cNvSpPr>
          <p:nvPr>
            <p:ph idx="1"/>
          </p:nvPr>
        </p:nvSpPr>
        <p:spPr/>
        <p:txBody>
          <a:bodyPr>
            <a:normAutofit fontScale="77500" lnSpcReduction="20000"/>
          </a:bodyPr>
          <a:lstStyle/>
          <a:p>
            <a:r>
              <a:rPr lang="pt-BR" dirty="0" err="1" smtClean="0"/>
              <a:t>Patterns</a:t>
            </a:r>
            <a:endParaRPr lang="pt-BR" dirty="0" smtClean="0"/>
          </a:p>
          <a:p>
            <a:pPr lvl="1"/>
            <a:r>
              <a:rPr lang="pt-BR" dirty="0" err="1" smtClean="0"/>
              <a:t>Tested</a:t>
            </a:r>
            <a:r>
              <a:rPr lang="pt-BR" dirty="0" smtClean="0"/>
              <a:t> </a:t>
            </a:r>
            <a:r>
              <a:rPr lang="pt-BR" dirty="0" err="1" smtClean="0"/>
              <a:t>and</a:t>
            </a:r>
            <a:r>
              <a:rPr lang="pt-BR" dirty="0" smtClean="0"/>
              <a:t> </a:t>
            </a:r>
            <a:r>
              <a:rPr lang="pt-BR" dirty="0" err="1" smtClean="0"/>
              <a:t>documented</a:t>
            </a:r>
            <a:r>
              <a:rPr lang="pt-BR" dirty="0" smtClean="0"/>
              <a:t> </a:t>
            </a:r>
            <a:r>
              <a:rPr lang="pt-BR" dirty="0" err="1" smtClean="0"/>
              <a:t>form</a:t>
            </a:r>
            <a:r>
              <a:rPr lang="pt-BR" dirty="0" smtClean="0"/>
              <a:t> to </a:t>
            </a:r>
            <a:r>
              <a:rPr lang="pt-BR" dirty="0" err="1" smtClean="0"/>
              <a:t>reach</a:t>
            </a:r>
            <a:r>
              <a:rPr lang="pt-BR" dirty="0" smtClean="0"/>
              <a:t> a </a:t>
            </a:r>
            <a:r>
              <a:rPr lang="pt-BR" dirty="0" err="1" smtClean="0"/>
              <a:t>objective</a:t>
            </a:r>
            <a:r>
              <a:rPr lang="pt-BR" dirty="0" smtClean="0"/>
              <a:t> (Fowler, 2002). </a:t>
            </a:r>
          </a:p>
          <a:p>
            <a:pPr lvl="1"/>
            <a:r>
              <a:rPr lang="pt-BR" dirty="0" smtClean="0"/>
              <a:t>SE </a:t>
            </a:r>
            <a:r>
              <a:rPr lang="pt-BR" dirty="0" err="1" smtClean="0"/>
              <a:t>community</a:t>
            </a:r>
            <a:r>
              <a:rPr lang="pt-BR" dirty="0" smtClean="0"/>
              <a:t> </a:t>
            </a:r>
            <a:r>
              <a:rPr lang="pt-BR" dirty="0" err="1" smtClean="0"/>
              <a:t>has</a:t>
            </a:r>
            <a:r>
              <a:rPr lang="pt-BR" dirty="0" smtClean="0"/>
              <a:t> </a:t>
            </a:r>
            <a:r>
              <a:rPr lang="pt-BR" dirty="0" err="1" smtClean="0"/>
              <a:t>hardly</a:t>
            </a:r>
            <a:r>
              <a:rPr lang="pt-BR" dirty="0" smtClean="0"/>
              <a:t> </a:t>
            </a:r>
            <a:r>
              <a:rPr lang="pt-BR" dirty="0" err="1" smtClean="0"/>
              <a:t>been</a:t>
            </a:r>
            <a:r>
              <a:rPr lang="pt-BR" dirty="0" smtClean="0"/>
              <a:t> </a:t>
            </a:r>
            <a:r>
              <a:rPr lang="pt-BR" dirty="0" err="1" smtClean="0"/>
              <a:t>looking</a:t>
            </a:r>
            <a:r>
              <a:rPr lang="pt-BR" dirty="0" smtClean="0"/>
              <a:t> for </a:t>
            </a:r>
            <a:r>
              <a:rPr lang="pt-BR" dirty="0" err="1" smtClean="0"/>
              <a:t>reusability</a:t>
            </a:r>
            <a:r>
              <a:rPr lang="pt-BR" dirty="0" smtClean="0"/>
              <a:t> in </a:t>
            </a:r>
            <a:r>
              <a:rPr lang="pt-BR" dirty="0" err="1" smtClean="0"/>
              <a:t>all</a:t>
            </a:r>
            <a:r>
              <a:rPr lang="pt-BR" dirty="0" smtClean="0"/>
              <a:t> software </a:t>
            </a:r>
            <a:r>
              <a:rPr lang="pt-BR" dirty="0" err="1" smtClean="0"/>
              <a:t>life</a:t>
            </a:r>
            <a:r>
              <a:rPr lang="pt-BR" dirty="0" smtClean="0"/>
              <a:t> </a:t>
            </a:r>
            <a:r>
              <a:rPr lang="pt-BR" dirty="0" err="1" smtClean="0"/>
              <a:t>cycle</a:t>
            </a:r>
            <a:r>
              <a:rPr lang="pt-BR" dirty="0" smtClean="0"/>
              <a:t>: </a:t>
            </a:r>
          </a:p>
          <a:p>
            <a:pPr lvl="2"/>
            <a:r>
              <a:rPr lang="pt-BR" dirty="0" err="1" smtClean="0"/>
              <a:t>Analysis</a:t>
            </a:r>
            <a:endParaRPr lang="pt-BR" dirty="0" smtClean="0"/>
          </a:p>
          <a:p>
            <a:pPr lvl="2"/>
            <a:r>
              <a:rPr lang="pt-BR" dirty="0" smtClean="0"/>
              <a:t>Design</a:t>
            </a:r>
          </a:p>
          <a:p>
            <a:pPr lvl="2"/>
            <a:r>
              <a:rPr lang="pt-BR" dirty="0" err="1" smtClean="0"/>
              <a:t>Coding</a:t>
            </a:r>
            <a:endParaRPr lang="pt-BR" dirty="0" smtClean="0"/>
          </a:p>
          <a:p>
            <a:pPr lvl="2"/>
            <a:r>
              <a:rPr lang="pt-BR" dirty="0" smtClean="0"/>
              <a:t> </a:t>
            </a:r>
            <a:r>
              <a:rPr lang="pt-BR" dirty="0" err="1" smtClean="0"/>
              <a:t>Testing</a:t>
            </a:r>
            <a:endParaRPr lang="pt-BR" dirty="0" smtClean="0"/>
          </a:p>
          <a:p>
            <a:pPr lvl="2"/>
            <a:r>
              <a:rPr lang="pt-BR" dirty="0" err="1" smtClean="0"/>
              <a:t>Architectural</a:t>
            </a:r>
            <a:endParaRPr lang="pt-BR" dirty="0" smtClean="0"/>
          </a:p>
          <a:p>
            <a:pPr lvl="1"/>
            <a:r>
              <a:rPr lang="pt-BR" dirty="0" err="1" smtClean="0"/>
              <a:t>Probably</a:t>
            </a:r>
            <a:r>
              <a:rPr lang="pt-BR" dirty="0" smtClean="0"/>
              <a:t> </a:t>
            </a:r>
            <a:r>
              <a:rPr lang="pt-BR" dirty="0" err="1" smtClean="0"/>
              <a:t>the</a:t>
            </a:r>
            <a:r>
              <a:rPr lang="pt-BR" dirty="0" smtClean="0"/>
              <a:t> </a:t>
            </a:r>
            <a:r>
              <a:rPr lang="pt-BR" dirty="0" err="1" smtClean="0"/>
              <a:t>most</a:t>
            </a:r>
            <a:r>
              <a:rPr lang="pt-BR" dirty="0" smtClean="0"/>
              <a:t> </a:t>
            </a:r>
            <a:r>
              <a:rPr lang="pt-BR" dirty="0" err="1" smtClean="0"/>
              <a:t>used</a:t>
            </a:r>
            <a:r>
              <a:rPr lang="pt-BR" dirty="0" smtClean="0"/>
              <a:t> </a:t>
            </a:r>
            <a:r>
              <a:rPr lang="pt-BR" dirty="0" err="1" smtClean="0"/>
              <a:t>ones</a:t>
            </a:r>
            <a:r>
              <a:rPr lang="pt-BR" dirty="0" smtClean="0"/>
              <a:t> are </a:t>
            </a:r>
            <a:r>
              <a:rPr lang="pt-BR" dirty="0" err="1" smtClean="0"/>
              <a:t>the</a:t>
            </a:r>
            <a:r>
              <a:rPr lang="pt-BR" dirty="0" smtClean="0"/>
              <a:t> Design </a:t>
            </a:r>
            <a:r>
              <a:rPr lang="pt-BR" dirty="0" err="1" smtClean="0"/>
              <a:t>Patterns</a:t>
            </a:r>
            <a:endParaRPr lang="pt-BR" dirty="0" smtClean="0"/>
          </a:p>
          <a:p>
            <a:pPr lvl="2"/>
            <a:r>
              <a:rPr lang="pt-BR" dirty="0" err="1" smtClean="0"/>
              <a:t>Classical</a:t>
            </a:r>
            <a:r>
              <a:rPr lang="pt-BR" dirty="0" smtClean="0"/>
              <a:t> book: </a:t>
            </a:r>
          </a:p>
          <a:p>
            <a:pPr lvl="3"/>
            <a:r>
              <a:rPr lang="pt-BR" dirty="0" smtClean="0"/>
              <a:t>“</a:t>
            </a:r>
            <a:r>
              <a:rPr lang="pt-BR" dirty="0" err="1" smtClean="0"/>
              <a:t>Elements</a:t>
            </a:r>
            <a:r>
              <a:rPr lang="pt-BR" dirty="0" smtClean="0"/>
              <a:t> </a:t>
            </a:r>
            <a:r>
              <a:rPr lang="pt-BR" dirty="0" err="1" smtClean="0"/>
              <a:t>of</a:t>
            </a:r>
            <a:r>
              <a:rPr lang="pt-BR" dirty="0" smtClean="0"/>
              <a:t> </a:t>
            </a:r>
            <a:r>
              <a:rPr lang="pt-BR" dirty="0" err="1" smtClean="0"/>
              <a:t>reusable</a:t>
            </a:r>
            <a:r>
              <a:rPr lang="pt-BR" dirty="0" smtClean="0"/>
              <a:t> OO SW” (</a:t>
            </a:r>
            <a:r>
              <a:rPr lang="pt-BR" dirty="0" err="1" smtClean="0"/>
              <a:t>Gamma</a:t>
            </a:r>
            <a:r>
              <a:rPr lang="pt-BR" dirty="0" smtClean="0"/>
              <a:t> </a:t>
            </a:r>
            <a:r>
              <a:rPr lang="pt-BR" dirty="0" err="1" smtClean="0"/>
              <a:t>et</a:t>
            </a:r>
            <a:r>
              <a:rPr lang="pt-BR" dirty="0" smtClean="0"/>
              <a:t> al., 1996) </a:t>
            </a:r>
          </a:p>
          <a:p>
            <a:pPr lvl="2"/>
            <a:r>
              <a:rPr lang="pt-BR" dirty="0" smtClean="0"/>
              <a:t>23 </a:t>
            </a:r>
            <a:r>
              <a:rPr lang="pt-BR" dirty="0" err="1" smtClean="0"/>
              <a:t>patterns</a:t>
            </a:r>
            <a:endParaRPr lang="pt-BR" dirty="0" smtClean="0"/>
          </a:p>
          <a:p>
            <a:pPr lvl="2"/>
            <a:r>
              <a:rPr lang="pt-BR" dirty="0" err="1" smtClean="0"/>
              <a:t>Extensions</a:t>
            </a:r>
            <a:r>
              <a:rPr lang="pt-BR" dirty="0" smtClean="0"/>
              <a:t>: JEE, JME, </a:t>
            </a:r>
            <a:r>
              <a:rPr lang="pt-BR" dirty="0" err="1" smtClean="0"/>
              <a:t>SMAs</a:t>
            </a:r>
            <a:r>
              <a:rPr lang="pt-BR" dirty="0" smtClean="0"/>
              <a:t>, etc.</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linds(horizontal)">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blinds(horizontal)">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blinds(horizontal)">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blinds(horizontal)">
                                      <p:cBhvr>
                                        <p:cTn id="6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C00000"/>
                </a:solidFill>
                <a:effectLst>
                  <a:outerShdw blurRad="38100" dist="38100" dir="2700000" algn="tl">
                    <a:srgbClr val="000000">
                      <a:alpha val="43137"/>
                    </a:srgbClr>
                  </a:outerShdw>
                </a:effectLst>
              </a:rPr>
              <a:t>Knowledge</a:t>
            </a:r>
            <a:r>
              <a:rPr lang="en-US" dirty="0" smtClean="0"/>
              <a:t> </a:t>
            </a:r>
            <a:r>
              <a:rPr lang="en-US" dirty="0" smtClean="0">
                <a:solidFill>
                  <a:srgbClr val="C00000"/>
                </a:solidFill>
                <a:effectLst>
                  <a:outerShdw blurRad="38100" dist="38100" dir="2700000" algn="tl">
                    <a:srgbClr val="000000">
                      <a:alpha val="43137"/>
                    </a:srgbClr>
                  </a:outerShdw>
                </a:effectLst>
              </a:rPr>
              <a:t>Engineering</a:t>
            </a:r>
            <a:endParaRPr lang="en-US" dirty="0"/>
          </a:p>
        </p:txBody>
      </p:sp>
      <p:sp>
        <p:nvSpPr>
          <p:cNvPr id="3" name="Espaço Reservado para Conteúdo 2"/>
          <p:cNvSpPr>
            <a:spLocks noGrp="1"/>
          </p:cNvSpPr>
          <p:nvPr>
            <p:ph idx="1"/>
          </p:nvPr>
        </p:nvSpPr>
        <p:spPr/>
        <p:txBody>
          <a:bodyPr>
            <a:normAutofit fontScale="92500" lnSpcReduction="10000"/>
          </a:bodyPr>
          <a:lstStyle/>
          <a:p>
            <a:r>
              <a:rPr lang="en-US" dirty="0" smtClean="0"/>
              <a:t>Regards to the development of expert systems, evolving methodologies and techniques of knowledge representation (</a:t>
            </a:r>
            <a:r>
              <a:rPr lang="en-US" dirty="0" err="1" smtClean="0"/>
              <a:t>Happel</a:t>
            </a:r>
            <a:r>
              <a:rPr lang="en-US" dirty="0" smtClean="0"/>
              <a:t> and </a:t>
            </a:r>
            <a:r>
              <a:rPr lang="en-US" dirty="0" err="1" smtClean="0"/>
              <a:t>Seedorf</a:t>
            </a:r>
            <a:r>
              <a:rPr lang="en-US" dirty="0" smtClean="0"/>
              <a:t>, 2007).</a:t>
            </a:r>
          </a:p>
          <a:p>
            <a:r>
              <a:rPr lang="en-US" dirty="0" smtClean="0"/>
              <a:t>It refers to the building, maintaining and development of knowledge-based systems (Kendal, 2007).</a:t>
            </a:r>
          </a:p>
          <a:p>
            <a:r>
              <a:rPr lang="en-US" dirty="0" smtClean="0"/>
              <a:t>Great deal in common with SE, knowledge management, ontologies and conceptual modeling;  </a:t>
            </a:r>
          </a:p>
          <a:p>
            <a:endParaRPr lang="en-US" dirty="0" smtClean="0"/>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tângulo 46"/>
          <p:cNvSpPr/>
          <p:nvPr/>
        </p:nvSpPr>
        <p:spPr>
          <a:xfrm>
            <a:off x="714348" y="2357430"/>
            <a:ext cx="8143932" cy="4286280"/>
          </a:xfrm>
          <a:prstGeom prst="rect">
            <a:avLst/>
          </a:prstGeom>
          <a:solidFill>
            <a:schemeClr val="bg1">
              <a:lumMod val="95000"/>
            </a:schemeClr>
          </a:solidFill>
          <a:ln>
            <a:solidFill>
              <a:schemeClr val="bg2">
                <a:lumMod val="90000"/>
              </a:schemeClr>
            </a:solidFill>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p>
        </p:txBody>
      </p:sp>
      <p:sp>
        <p:nvSpPr>
          <p:cNvPr id="205826" name="Rectangle 2"/>
          <p:cNvSpPr>
            <a:spLocks noGrp="1" noChangeArrowheads="1"/>
          </p:cNvSpPr>
          <p:nvPr>
            <p:ph type="title"/>
          </p:nvPr>
        </p:nvSpPr>
        <p:spPr/>
        <p:txBody>
          <a:bodyPr>
            <a:normAutofit/>
          </a:bodyPr>
          <a:lstStyle/>
          <a:p>
            <a:r>
              <a:rPr lang="en-US" dirty="0" smtClean="0">
                <a:solidFill>
                  <a:srgbClr val="C00000"/>
                </a:solidFill>
                <a:effectLst>
                  <a:outerShdw blurRad="38100" dist="38100" dir="2700000" algn="tl">
                    <a:srgbClr val="000000">
                      <a:alpha val="43137"/>
                    </a:srgbClr>
                  </a:outerShdw>
                </a:effectLst>
              </a:rPr>
              <a:t>Knowledge</a:t>
            </a:r>
            <a:r>
              <a:rPr lang="en-US" dirty="0" smtClean="0"/>
              <a:t> </a:t>
            </a:r>
            <a:r>
              <a:rPr lang="en-US" dirty="0" smtClean="0">
                <a:solidFill>
                  <a:srgbClr val="C00000"/>
                </a:solidFill>
                <a:effectLst>
                  <a:outerShdw blurRad="38100" dist="38100" dir="2700000" algn="tl">
                    <a:srgbClr val="000000">
                      <a:alpha val="43137"/>
                    </a:srgbClr>
                  </a:outerShdw>
                </a:effectLst>
              </a:rPr>
              <a:t>Engineering</a:t>
            </a:r>
            <a:endParaRPr lang="pt-BR" sz="4000" dirty="0">
              <a:solidFill>
                <a:srgbClr val="C00000"/>
              </a:solidFill>
              <a:effectLst>
                <a:outerShdw blurRad="38100" dist="38100" dir="2700000" algn="tl">
                  <a:srgbClr val="000000">
                    <a:alpha val="43137"/>
                  </a:srgbClr>
                </a:outerShdw>
              </a:effectLst>
            </a:endParaRPr>
          </a:p>
        </p:txBody>
      </p:sp>
      <p:sp>
        <p:nvSpPr>
          <p:cNvPr id="45" name="Espaço Reservado para Conteúdo 44"/>
          <p:cNvSpPr>
            <a:spLocks noGrp="1"/>
          </p:cNvSpPr>
          <p:nvPr>
            <p:ph idx="1"/>
          </p:nvPr>
        </p:nvSpPr>
        <p:spPr/>
        <p:txBody>
          <a:bodyPr/>
          <a:lstStyle/>
          <a:p>
            <a:r>
              <a:rPr lang="pt-BR" dirty="0" err="1" smtClean="0"/>
              <a:t>Phases</a:t>
            </a:r>
            <a:r>
              <a:rPr lang="pt-BR" dirty="0" smtClean="0"/>
              <a:t> </a:t>
            </a:r>
            <a:r>
              <a:rPr lang="pt-BR" dirty="0" err="1" smtClean="0"/>
              <a:t>of</a:t>
            </a:r>
            <a:r>
              <a:rPr lang="pt-BR" dirty="0" smtClean="0"/>
              <a:t> KE (Allen, 1982; Freitas, 2007)</a:t>
            </a:r>
            <a:endParaRPr lang="pt-BR" dirty="0"/>
          </a:p>
        </p:txBody>
      </p:sp>
      <p:sp>
        <p:nvSpPr>
          <p:cNvPr id="205827" name="Rectangle 3"/>
          <p:cNvSpPr>
            <a:spLocks noChangeArrowheads="1"/>
          </p:cNvSpPr>
          <p:nvPr/>
        </p:nvSpPr>
        <p:spPr bwMode="auto">
          <a:xfrm>
            <a:off x="1285852" y="2630398"/>
            <a:ext cx="2181225" cy="369974"/>
          </a:xfrm>
          <a:prstGeom prst="rect">
            <a:avLst/>
          </a:prstGeom>
          <a:noFill/>
          <a:ln w="9525">
            <a:noFill/>
            <a:miter lim="800000"/>
            <a:headEnd/>
            <a:tailEnd/>
          </a:ln>
          <a:effectLst/>
        </p:spPr>
        <p:txBody>
          <a:bodyPr lIns="92075" tIns="46038" rIns="92075" bIns="46038">
            <a:spAutoFit/>
          </a:bodyPr>
          <a:lstStyle/>
          <a:p>
            <a:pPr eaLnBrk="1" hangingPunct="1">
              <a:spcBef>
                <a:spcPct val="50000"/>
              </a:spcBef>
            </a:pPr>
            <a:r>
              <a:rPr lang="pt-BR" dirty="0" smtClean="0">
                <a:latin typeface="Arial" pitchFamily="34" charset="0"/>
              </a:rPr>
              <a:t>Knowledge </a:t>
            </a:r>
            <a:r>
              <a:rPr lang="pt-BR" dirty="0" err="1" smtClean="0">
                <a:latin typeface="Arial" pitchFamily="34" charset="0"/>
              </a:rPr>
              <a:t>Level</a:t>
            </a:r>
            <a:endParaRPr lang="pt-BR" dirty="0">
              <a:latin typeface="Arial" pitchFamily="34" charset="0"/>
            </a:endParaRPr>
          </a:p>
        </p:txBody>
      </p:sp>
      <p:sp>
        <p:nvSpPr>
          <p:cNvPr id="205828" name="Rectangle 4"/>
          <p:cNvSpPr>
            <a:spLocks noChangeArrowheads="1"/>
          </p:cNvSpPr>
          <p:nvPr/>
        </p:nvSpPr>
        <p:spPr bwMode="auto">
          <a:xfrm>
            <a:off x="1285852" y="3643314"/>
            <a:ext cx="1532471" cy="369974"/>
          </a:xfrm>
          <a:prstGeom prst="rect">
            <a:avLst/>
          </a:prstGeom>
          <a:noFill/>
          <a:ln w="9525">
            <a:noFill/>
            <a:miter lim="800000"/>
            <a:headEnd/>
            <a:tailEnd/>
          </a:ln>
          <a:effectLst/>
        </p:spPr>
        <p:txBody>
          <a:bodyPr wrap="none" lIns="92075" tIns="46038" rIns="92075" bIns="46038">
            <a:spAutoFit/>
          </a:bodyPr>
          <a:lstStyle/>
          <a:p>
            <a:pPr eaLnBrk="1" hangingPunct="1"/>
            <a:r>
              <a:rPr lang="pt-BR" dirty="0" err="1" smtClean="0">
                <a:latin typeface="Arial" pitchFamily="34" charset="0"/>
              </a:rPr>
              <a:t>Logical</a:t>
            </a:r>
            <a:r>
              <a:rPr lang="pt-BR" dirty="0" smtClean="0">
                <a:latin typeface="Arial" pitchFamily="34" charset="0"/>
              </a:rPr>
              <a:t> </a:t>
            </a:r>
            <a:r>
              <a:rPr lang="pt-BR" dirty="0" err="1" smtClean="0">
                <a:latin typeface="Arial" pitchFamily="34" charset="0"/>
              </a:rPr>
              <a:t>Level</a:t>
            </a:r>
            <a:endParaRPr lang="pt-BR" dirty="0">
              <a:latin typeface="Arial" pitchFamily="34" charset="0"/>
            </a:endParaRPr>
          </a:p>
        </p:txBody>
      </p:sp>
      <p:sp>
        <p:nvSpPr>
          <p:cNvPr id="205832" name="Rectangle 8"/>
          <p:cNvSpPr>
            <a:spLocks noChangeArrowheads="1"/>
          </p:cNvSpPr>
          <p:nvPr/>
        </p:nvSpPr>
        <p:spPr bwMode="auto">
          <a:xfrm>
            <a:off x="1309681" y="4572008"/>
            <a:ext cx="2262187" cy="646973"/>
          </a:xfrm>
          <a:prstGeom prst="rect">
            <a:avLst/>
          </a:prstGeom>
          <a:noFill/>
          <a:ln w="9525">
            <a:noFill/>
            <a:miter lim="800000"/>
            <a:headEnd/>
            <a:tailEnd/>
          </a:ln>
          <a:effectLst/>
        </p:spPr>
        <p:txBody>
          <a:bodyPr lIns="92075" tIns="46038" rIns="92075" bIns="46038">
            <a:spAutoFit/>
          </a:bodyPr>
          <a:lstStyle/>
          <a:p>
            <a:pPr eaLnBrk="1" hangingPunct="1"/>
            <a:r>
              <a:rPr lang="pt-BR" dirty="0" smtClean="0">
                <a:latin typeface="Arial" pitchFamily="34" charset="0"/>
              </a:rPr>
              <a:t>Implementation </a:t>
            </a:r>
            <a:r>
              <a:rPr lang="pt-BR" dirty="0" err="1" smtClean="0">
                <a:latin typeface="Arial" pitchFamily="34" charset="0"/>
              </a:rPr>
              <a:t>Level</a:t>
            </a:r>
            <a:endParaRPr lang="pt-BR" dirty="0">
              <a:latin typeface="Arial" pitchFamily="34" charset="0"/>
            </a:endParaRPr>
          </a:p>
        </p:txBody>
      </p:sp>
      <p:sp>
        <p:nvSpPr>
          <p:cNvPr id="205837" name="Rectangle 13"/>
          <p:cNvSpPr>
            <a:spLocks noChangeArrowheads="1"/>
          </p:cNvSpPr>
          <p:nvPr/>
        </p:nvSpPr>
        <p:spPr bwMode="auto">
          <a:xfrm>
            <a:off x="6072198" y="5857892"/>
            <a:ext cx="522287" cy="431800"/>
          </a:xfrm>
          <a:prstGeom prst="rect">
            <a:avLst/>
          </a:prstGeom>
          <a:noFill/>
          <a:ln w="9525">
            <a:noFill/>
            <a:miter lim="800000"/>
            <a:headEnd/>
            <a:tailEnd/>
          </a:ln>
          <a:effectLst/>
        </p:spPr>
        <p:txBody>
          <a:bodyPr wrap="none" lIns="92075" tIns="46038" rIns="92075" bIns="46038" anchor="ctr"/>
          <a:lstStyle/>
          <a:p>
            <a:pPr algn="ctr" eaLnBrk="1" hangingPunct="1"/>
            <a:r>
              <a:rPr lang="pt-BR" sz="2000" b="1" dirty="0" smtClean="0">
                <a:solidFill>
                  <a:schemeClr val="bg1"/>
                </a:solidFill>
                <a:latin typeface="Arial" pitchFamily="34" charset="0"/>
              </a:rPr>
              <a:t>KB</a:t>
            </a:r>
            <a:endParaRPr lang="pt-BR" sz="2000" b="1" dirty="0">
              <a:solidFill>
                <a:srgbClr val="000000"/>
              </a:solidFill>
              <a:latin typeface="Arial" pitchFamily="34" charset="0"/>
            </a:endParaRPr>
          </a:p>
        </p:txBody>
      </p:sp>
      <p:sp>
        <p:nvSpPr>
          <p:cNvPr id="205838" name="Freeform 14"/>
          <p:cNvSpPr>
            <a:spLocks/>
          </p:cNvSpPr>
          <p:nvPr/>
        </p:nvSpPr>
        <p:spPr bwMode="auto">
          <a:xfrm>
            <a:off x="5500694" y="5072074"/>
            <a:ext cx="1071570" cy="571504"/>
          </a:xfrm>
          <a:custGeom>
            <a:avLst/>
            <a:gdLst/>
            <a:ahLst/>
            <a:cxnLst>
              <a:cxn ang="0">
                <a:pos x="233" y="238"/>
              </a:cxn>
              <a:cxn ang="0">
                <a:pos x="324" y="168"/>
              </a:cxn>
              <a:cxn ang="0">
                <a:pos x="283" y="168"/>
              </a:cxn>
              <a:cxn ang="0">
                <a:pos x="283" y="139"/>
              </a:cxn>
              <a:cxn ang="0">
                <a:pos x="274" y="87"/>
              </a:cxn>
              <a:cxn ang="0">
                <a:pos x="258" y="64"/>
              </a:cxn>
              <a:cxn ang="0">
                <a:pos x="241" y="43"/>
              </a:cxn>
              <a:cxn ang="0">
                <a:pos x="225" y="26"/>
              </a:cxn>
              <a:cxn ang="0">
                <a:pos x="200" y="15"/>
              </a:cxn>
              <a:cxn ang="0">
                <a:pos x="175" y="6"/>
              </a:cxn>
              <a:cxn ang="0">
                <a:pos x="150" y="3"/>
              </a:cxn>
              <a:cxn ang="0">
                <a:pos x="9" y="0"/>
              </a:cxn>
              <a:cxn ang="0">
                <a:pos x="0" y="69"/>
              </a:cxn>
              <a:cxn ang="0">
                <a:pos x="141" y="73"/>
              </a:cxn>
              <a:cxn ang="0">
                <a:pos x="158" y="78"/>
              </a:cxn>
              <a:cxn ang="0">
                <a:pos x="175" y="93"/>
              </a:cxn>
              <a:cxn ang="0">
                <a:pos x="183" y="114"/>
              </a:cxn>
              <a:cxn ang="0">
                <a:pos x="183" y="137"/>
              </a:cxn>
              <a:cxn ang="0">
                <a:pos x="183" y="165"/>
              </a:cxn>
              <a:cxn ang="0">
                <a:pos x="141" y="165"/>
              </a:cxn>
              <a:cxn ang="0">
                <a:pos x="233" y="238"/>
              </a:cxn>
            </a:cxnLst>
            <a:rect l="0" t="0" r="r" b="b"/>
            <a:pathLst>
              <a:path w="325" h="239">
                <a:moveTo>
                  <a:pt x="233" y="238"/>
                </a:moveTo>
                <a:lnTo>
                  <a:pt x="324" y="168"/>
                </a:lnTo>
                <a:lnTo>
                  <a:pt x="283" y="168"/>
                </a:lnTo>
                <a:lnTo>
                  <a:pt x="283" y="139"/>
                </a:lnTo>
                <a:lnTo>
                  <a:pt x="274" y="87"/>
                </a:lnTo>
                <a:lnTo>
                  <a:pt x="258" y="64"/>
                </a:lnTo>
                <a:lnTo>
                  <a:pt x="241" y="43"/>
                </a:lnTo>
                <a:lnTo>
                  <a:pt x="225" y="26"/>
                </a:lnTo>
                <a:lnTo>
                  <a:pt x="200" y="15"/>
                </a:lnTo>
                <a:lnTo>
                  <a:pt x="175" y="6"/>
                </a:lnTo>
                <a:lnTo>
                  <a:pt x="150" y="3"/>
                </a:lnTo>
                <a:lnTo>
                  <a:pt x="9" y="0"/>
                </a:lnTo>
                <a:lnTo>
                  <a:pt x="0" y="69"/>
                </a:lnTo>
                <a:lnTo>
                  <a:pt x="141" y="73"/>
                </a:lnTo>
                <a:lnTo>
                  <a:pt x="158" y="78"/>
                </a:lnTo>
                <a:lnTo>
                  <a:pt x="175" y="93"/>
                </a:lnTo>
                <a:lnTo>
                  <a:pt x="183" y="114"/>
                </a:lnTo>
                <a:lnTo>
                  <a:pt x="183" y="137"/>
                </a:lnTo>
                <a:lnTo>
                  <a:pt x="183" y="165"/>
                </a:lnTo>
                <a:lnTo>
                  <a:pt x="141" y="165"/>
                </a:lnTo>
                <a:lnTo>
                  <a:pt x="233" y="238"/>
                </a:lnTo>
              </a:path>
            </a:pathLst>
          </a:custGeom>
          <a:solidFill>
            <a:schemeClr val="accent1"/>
          </a:solidFill>
          <a:ln w="12700" cap="rnd" cmpd="sng">
            <a:solidFill>
              <a:schemeClr val="accent1">
                <a:lumMod val="75000"/>
              </a:schemeClr>
            </a:solidFill>
            <a:prstDash val="solid"/>
            <a:round/>
            <a:headEnd type="none" w="sm" len="sm"/>
            <a:tailEnd type="none" w="sm" len="sm"/>
          </a:ln>
          <a:effectLst/>
        </p:spPr>
        <p:txBody>
          <a:bodyPr/>
          <a:lstStyle/>
          <a:p>
            <a:endParaRPr lang="pt-BR"/>
          </a:p>
        </p:txBody>
      </p:sp>
      <p:sp>
        <p:nvSpPr>
          <p:cNvPr id="205851" name="Text Box 27"/>
          <p:cNvSpPr txBox="1">
            <a:spLocks noChangeArrowheads="1"/>
          </p:cNvSpPr>
          <p:nvPr/>
        </p:nvSpPr>
        <p:spPr bwMode="auto">
          <a:xfrm>
            <a:off x="5429256" y="2643182"/>
            <a:ext cx="2018501" cy="369332"/>
          </a:xfrm>
          <a:prstGeom prst="rect">
            <a:avLst/>
          </a:prstGeom>
          <a:noFill/>
          <a:ln w="12700">
            <a:noFill/>
            <a:miter lim="800000"/>
            <a:headEnd type="none" w="sm" len="sm"/>
            <a:tailEnd type="none" w="sm" len="sm"/>
          </a:ln>
          <a:effectLst/>
        </p:spPr>
        <p:txBody>
          <a:bodyPr wrap="none">
            <a:spAutoFit/>
          </a:bodyPr>
          <a:lstStyle/>
          <a:p>
            <a:pPr eaLnBrk="1" hangingPunct="1"/>
            <a:r>
              <a:rPr lang="pt-BR" dirty="0" smtClean="0">
                <a:latin typeface="Arial" pitchFamily="34" charset="0"/>
              </a:rPr>
              <a:t>Natural Language</a:t>
            </a:r>
            <a:endParaRPr lang="pt-BR" dirty="0">
              <a:latin typeface="Arial" pitchFamily="34" charset="0"/>
            </a:endParaRPr>
          </a:p>
        </p:txBody>
      </p:sp>
      <p:sp>
        <p:nvSpPr>
          <p:cNvPr id="205852" name="Text Box 28"/>
          <p:cNvSpPr txBox="1">
            <a:spLocks noChangeArrowheads="1"/>
          </p:cNvSpPr>
          <p:nvPr/>
        </p:nvSpPr>
        <p:spPr bwMode="auto">
          <a:xfrm>
            <a:off x="5429256" y="3500438"/>
            <a:ext cx="3357586" cy="646331"/>
          </a:xfrm>
          <a:prstGeom prst="rect">
            <a:avLst/>
          </a:prstGeom>
          <a:noFill/>
          <a:ln w="12700">
            <a:noFill/>
            <a:miter lim="800000"/>
            <a:headEnd type="none" w="sm" len="sm"/>
            <a:tailEnd type="none" w="sm" len="sm"/>
          </a:ln>
          <a:effectLst/>
        </p:spPr>
        <p:txBody>
          <a:bodyPr wrap="square">
            <a:spAutoFit/>
          </a:bodyPr>
          <a:lstStyle/>
          <a:p>
            <a:pPr eaLnBrk="1" hangingPunct="1"/>
            <a:r>
              <a:rPr lang="pt-BR" dirty="0" smtClean="0">
                <a:latin typeface="Arial" pitchFamily="34" charset="0"/>
              </a:rPr>
              <a:t>Knowledge Representation Language</a:t>
            </a:r>
            <a:endParaRPr lang="pt-BR" dirty="0">
              <a:latin typeface="Arial" pitchFamily="34" charset="0"/>
            </a:endParaRPr>
          </a:p>
        </p:txBody>
      </p:sp>
      <p:sp>
        <p:nvSpPr>
          <p:cNvPr id="205853" name="Text Box 29"/>
          <p:cNvSpPr txBox="1">
            <a:spLocks noChangeArrowheads="1"/>
          </p:cNvSpPr>
          <p:nvPr/>
        </p:nvSpPr>
        <p:spPr bwMode="auto">
          <a:xfrm>
            <a:off x="5500694" y="4671964"/>
            <a:ext cx="2928958" cy="369332"/>
          </a:xfrm>
          <a:prstGeom prst="rect">
            <a:avLst/>
          </a:prstGeom>
          <a:noFill/>
          <a:ln w="12700">
            <a:noFill/>
            <a:miter lim="800000"/>
            <a:headEnd type="none" w="sm" len="sm"/>
            <a:tailEnd type="none" w="sm" len="sm"/>
          </a:ln>
          <a:effectLst/>
        </p:spPr>
        <p:txBody>
          <a:bodyPr wrap="square">
            <a:spAutoFit/>
          </a:bodyPr>
          <a:lstStyle/>
          <a:p>
            <a:pPr eaLnBrk="1" hangingPunct="1"/>
            <a:r>
              <a:rPr lang="pt-BR" dirty="0" smtClean="0">
                <a:latin typeface="Arial" pitchFamily="34" charset="0"/>
              </a:rPr>
              <a:t>Programming Language</a:t>
            </a:r>
            <a:endParaRPr lang="pt-BR" dirty="0">
              <a:latin typeface="Arial" pitchFamily="34" charset="0"/>
            </a:endParaRPr>
          </a:p>
        </p:txBody>
      </p:sp>
      <p:sp>
        <p:nvSpPr>
          <p:cNvPr id="205829" name="AutoShape 5"/>
          <p:cNvSpPr>
            <a:spLocks noChangeArrowheads="1"/>
          </p:cNvSpPr>
          <p:nvPr/>
        </p:nvSpPr>
        <p:spPr bwMode="auto">
          <a:xfrm>
            <a:off x="4176714" y="3190900"/>
            <a:ext cx="538162" cy="320675"/>
          </a:xfrm>
          <a:prstGeom prst="downArrow">
            <a:avLst>
              <a:gd name="adj1" fmla="val 50000"/>
              <a:gd name="adj2" fmla="val 25037"/>
            </a:avLst>
          </a:prstGeom>
          <a:ln>
            <a:headEnd/>
            <a:tailEnd/>
          </a:ln>
        </p:spPr>
        <p:style>
          <a:lnRef idx="1">
            <a:schemeClr val="dk1"/>
          </a:lnRef>
          <a:fillRef idx="2">
            <a:schemeClr val="dk1"/>
          </a:fillRef>
          <a:effectRef idx="1">
            <a:schemeClr val="dk1"/>
          </a:effectRef>
          <a:fontRef idx="minor">
            <a:schemeClr val="dk1"/>
          </a:fontRef>
        </p:style>
        <p:txBody>
          <a:bodyPr wrap="none" lIns="92075" tIns="46038" rIns="92075" bIns="46038" anchor="ctr"/>
          <a:lstStyle/>
          <a:p>
            <a:pPr algn="ctr" eaLnBrk="1" hangingPunct="1"/>
            <a:endParaRPr lang="pt-BR" b="1"/>
          </a:p>
        </p:txBody>
      </p:sp>
      <p:sp>
        <p:nvSpPr>
          <p:cNvPr id="205848" name="Rectangle 24"/>
          <p:cNvSpPr>
            <a:spLocks noChangeArrowheads="1"/>
          </p:cNvSpPr>
          <p:nvPr/>
        </p:nvSpPr>
        <p:spPr bwMode="auto">
          <a:xfrm>
            <a:off x="3546475" y="3571900"/>
            <a:ext cx="1811343" cy="57148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pt-BR" b="1" dirty="0" err="1" smtClean="0"/>
              <a:t>Formalization</a:t>
            </a:r>
            <a:endParaRPr lang="pt-BR" b="1" dirty="0"/>
          </a:p>
        </p:txBody>
      </p:sp>
      <p:sp>
        <p:nvSpPr>
          <p:cNvPr id="32" name="Rectangle 24"/>
          <p:cNvSpPr>
            <a:spLocks noChangeArrowheads="1"/>
          </p:cNvSpPr>
          <p:nvPr/>
        </p:nvSpPr>
        <p:spPr bwMode="auto">
          <a:xfrm>
            <a:off x="3571868" y="2500306"/>
            <a:ext cx="1811343" cy="57148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pt-BR" b="1" dirty="0" err="1" smtClean="0"/>
              <a:t>Acquisition</a:t>
            </a:r>
            <a:endParaRPr lang="pt-BR" b="1" dirty="0"/>
          </a:p>
        </p:txBody>
      </p:sp>
      <p:sp>
        <p:nvSpPr>
          <p:cNvPr id="33" name="AutoShape 5"/>
          <p:cNvSpPr>
            <a:spLocks noChangeArrowheads="1"/>
          </p:cNvSpPr>
          <p:nvPr/>
        </p:nvSpPr>
        <p:spPr bwMode="auto">
          <a:xfrm>
            <a:off x="4248152" y="4214818"/>
            <a:ext cx="538162" cy="320675"/>
          </a:xfrm>
          <a:prstGeom prst="downArrow">
            <a:avLst>
              <a:gd name="adj1" fmla="val 50000"/>
              <a:gd name="adj2" fmla="val 25037"/>
            </a:avLst>
          </a:prstGeom>
          <a:ln>
            <a:headEnd/>
            <a:tailEnd/>
          </a:ln>
        </p:spPr>
        <p:style>
          <a:lnRef idx="1">
            <a:schemeClr val="dk1"/>
          </a:lnRef>
          <a:fillRef idx="2">
            <a:schemeClr val="dk1"/>
          </a:fillRef>
          <a:effectRef idx="1">
            <a:schemeClr val="dk1"/>
          </a:effectRef>
          <a:fontRef idx="minor">
            <a:schemeClr val="dk1"/>
          </a:fontRef>
        </p:style>
        <p:txBody>
          <a:bodyPr wrap="none" lIns="92075" tIns="46038" rIns="92075" bIns="46038" anchor="ctr"/>
          <a:lstStyle/>
          <a:p>
            <a:pPr algn="ctr" eaLnBrk="1" hangingPunct="1"/>
            <a:endParaRPr lang="pt-BR" b="1"/>
          </a:p>
        </p:txBody>
      </p:sp>
      <p:sp>
        <p:nvSpPr>
          <p:cNvPr id="34" name="Rectangle 24"/>
          <p:cNvSpPr>
            <a:spLocks noChangeArrowheads="1"/>
          </p:cNvSpPr>
          <p:nvPr/>
        </p:nvSpPr>
        <p:spPr bwMode="auto">
          <a:xfrm>
            <a:off x="3571868" y="4643446"/>
            <a:ext cx="1811343" cy="57148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pt-BR" b="1" dirty="0" smtClean="0"/>
              <a:t>Implementation</a:t>
            </a:r>
            <a:endParaRPr lang="pt-BR" b="1" dirty="0"/>
          </a:p>
        </p:txBody>
      </p:sp>
      <p:cxnSp>
        <p:nvCxnSpPr>
          <p:cNvPr id="37" name="Conector angulado 36"/>
          <p:cNvCxnSpPr>
            <a:stCxn id="41" idx="1"/>
            <a:endCxn id="32" idx="1"/>
          </p:cNvCxnSpPr>
          <p:nvPr/>
        </p:nvCxnSpPr>
        <p:spPr>
          <a:xfrm rot="10800000">
            <a:off x="3571869" y="2786046"/>
            <a:ext cx="46045" cy="3214734"/>
          </a:xfrm>
          <a:prstGeom prst="bentConnector3">
            <a:avLst>
              <a:gd name="adj1" fmla="val 59647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AutoShape 5"/>
          <p:cNvSpPr>
            <a:spLocks noChangeArrowheads="1"/>
          </p:cNvSpPr>
          <p:nvPr/>
        </p:nvSpPr>
        <p:spPr bwMode="auto">
          <a:xfrm>
            <a:off x="4294197" y="5286412"/>
            <a:ext cx="538162" cy="320675"/>
          </a:xfrm>
          <a:prstGeom prst="downArrow">
            <a:avLst>
              <a:gd name="adj1" fmla="val 50000"/>
              <a:gd name="adj2" fmla="val 25037"/>
            </a:avLst>
          </a:prstGeom>
          <a:ln>
            <a:headEnd/>
            <a:tailEnd/>
          </a:ln>
        </p:spPr>
        <p:style>
          <a:lnRef idx="1">
            <a:schemeClr val="dk1"/>
          </a:lnRef>
          <a:fillRef idx="2">
            <a:schemeClr val="dk1"/>
          </a:fillRef>
          <a:effectRef idx="1">
            <a:schemeClr val="dk1"/>
          </a:effectRef>
          <a:fontRef idx="minor">
            <a:schemeClr val="dk1"/>
          </a:fontRef>
        </p:style>
        <p:txBody>
          <a:bodyPr wrap="none" lIns="92075" tIns="46038" rIns="92075" bIns="46038" anchor="ctr"/>
          <a:lstStyle/>
          <a:p>
            <a:pPr algn="ctr" eaLnBrk="1" hangingPunct="1"/>
            <a:endParaRPr lang="pt-BR" b="1"/>
          </a:p>
        </p:txBody>
      </p:sp>
      <p:sp>
        <p:nvSpPr>
          <p:cNvPr id="41" name="Rectangle 24"/>
          <p:cNvSpPr>
            <a:spLocks noChangeArrowheads="1"/>
          </p:cNvSpPr>
          <p:nvPr/>
        </p:nvSpPr>
        <p:spPr bwMode="auto">
          <a:xfrm>
            <a:off x="3617913" y="5715040"/>
            <a:ext cx="1811343" cy="57148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r>
              <a:rPr lang="pt-BR" b="1" dirty="0" err="1" smtClean="0"/>
              <a:t>Refinement</a:t>
            </a:r>
            <a:endParaRPr lang="pt-BR" b="1" dirty="0"/>
          </a:p>
        </p:txBody>
      </p:sp>
      <p:sp>
        <p:nvSpPr>
          <p:cNvPr id="46" name="Cilindro 45"/>
          <p:cNvSpPr/>
          <p:nvPr/>
        </p:nvSpPr>
        <p:spPr>
          <a:xfrm>
            <a:off x="5857884" y="5715016"/>
            <a:ext cx="914400" cy="571504"/>
          </a:xfrm>
          <a:prstGeom prst="can">
            <a:avLst/>
          </a:prstGeom>
          <a:effectLst>
            <a:outerShdw blurRad="63500" dist="25400" dir="5400000" rotWithShape="0">
              <a:srgbClr val="000000">
                <a:alpha val="43137"/>
              </a:srgbClr>
            </a:outerShdw>
            <a:reflection blurRad="6350" stA="50000" endA="275" endPos="40000" dist="101600" dir="5400000" sy="-100000" algn="bl" rotWithShape="0"/>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pt-BR" b="1" dirty="0" smtClean="0"/>
              <a:t>KE</a:t>
            </a:r>
            <a:endParaRPr lang="pt-BR" b="1"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C00000"/>
                </a:solidFill>
                <a:effectLst>
                  <a:outerShdw blurRad="38100" dist="38100" dir="2700000" algn="tl">
                    <a:srgbClr val="000000">
                      <a:alpha val="43137"/>
                    </a:srgbClr>
                  </a:outerShdw>
                </a:effectLst>
              </a:rPr>
              <a:t>Knowledge</a:t>
            </a:r>
            <a:r>
              <a:rPr lang="en-US" dirty="0" smtClean="0"/>
              <a:t> </a:t>
            </a:r>
            <a:r>
              <a:rPr lang="en-US" dirty="0" smtClean="0">
                <a:solidFill>
                  <a:srgbClr val="C00000"/>
                </a:solidFill>
                <a:effectLst>
                  <a:outerShdw blurRad="38100" dist="38100" dir="2700000" algn="tl">
                    <a:srgbClr val="000000">
                      <a:alpha val="43137"/>
                    </a:srgbClr>
                  </a:outerShdw>
                </a:effectLst>
              </a:rPr>
              <a:t>Engineering</a:t>
            </a:r>
            <a:endParaRPr lang="pt-BR" dirty="0"/>
          </a:p>
        </p:txBody>
      </p:sp>
      <p:sp>
        <p:nvSpPr>
          <p:cNvPr id="3" name="Espaço Reservado para Conteúdo 2"/>
          <p:cNvSpPr>
            <a:spLocks noGrp="1"/>
          </p:cNvSpPr>
          <p:nvPr>
            <p:ph idx="1"/>
          </p:nvPr>
        </p:nvSpPr>
        <p:spPr/>
        <p:txBody>
          <a:bodyPr/>
          <a:lstStyle/>
          <a:p>
            <a:r>
              <a:rPr lang="pt-BR" dirty="0" err="1" smtClean="0"/>
              <a:t>Methodologies</a:t>
            </a:r>
            <a:endParaRPr lang="pt-BR" dirty="0" smtClean="0"/>
          </a:p>
          <a:p>
            <a:pPr lvl="1"/>
            <a:r>
              <a:rPr lang="pt-BR" dirty="0" err="1" smtClean="0"/>
              <a:t>CommonKADS</a:t>
            </a:r>
            <a:endParaRPr lang="pt-BR" dirty="0" smtClean="0"/>
          </a:p>
          <a:p>
            <a:pPr lvl="1"/>
            <a:r>
              <a:rPr lang="pt-BR" dirty="0" smtClean="0"/>
              <a:t>TOGA (</a:t>
            </a:r>
            <a:r>
              <a:rPr lang="pt-BR" dirty="0" err="1" smtClean="0"/>
              <a:t>Top-down</a:t>
            </a:r>
            <a:r>
              <a:rPr lang="pt-BR" dirty="0" smtClean="0"/>
              <a:t> </a:t>
            </a:r>
            <a:r>
              <a:rPr lang="pt-BR" dirty="0" err="1" smtClean="0"/>
              <a:t>Object-based</a:t>
            </a:r>
            <a:r>
              <a:rPr lang="pt-BR" dirty="0" smtClean="0"/>
              <a:t> </a:t>
            </a:r>
            <a:r>
              <a:rPr lang="pt-BR" dirty="0" err="1" smtClean="0"/>
              <a:t>Goal-oriented</a:t>
            </a:r>
            <a:r>
              <a:rPr lang="pt-BR" dirty="0" smtClean="0"/>
              <a:t> Approach)</a:t>
            </a:r>
            <a:endParaRPr lang="pt-B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solidFill>
                  <a:srgbClr val="C00000"/>
                </a:solidFill>
                <a:effectLst>
                  <a:outerShdw blurRad="38100" dist="38100" dir="2700000" algn="tl">
                    <a:srgbClr val="000000">
                      <a:alpha val="43137"/>
                    </a:srgbClr>
                  </a:outerShdw>
                </a:effectLst>
              </a:rPr>
              <a:t>Ontological</a:t>
            </a:r>
            <a:r>
              <a:rPr lang="en-US" dirty="0" smtClean="0"/>
              <a:t> </a:t>
            </a:r>
            <a:r>
              <a:rPr lang="en-US" dirty="0">
                <a:solidFill>
                  <a:srgbClr val="C00000"/>
                </a:solidFill>
                <a:effectLst>
                  <a:outerShdw blurRad="38100" dist="38100" dir="2700000" algn="tl">
                    <a:srgbClr val="000000">
                      <a:alpha val="43137"/>
                    </a:srgbClr>
                  </a:outerShdw>
                </a:effectLst>
              </a:rPr>
              <a:t>Engineering</a:t>
            </a:r>
          </a:p>
        </p:txBody>
      </p:sp>
      <p:sp>
        <p:nvSpPr>
          <p:cNvPr id="3" name="Espaço Reservado para Conteúdo 2"/>
          <p:cNvSpPr>
            <a:spLocks noGrp="1"/>
          </p:cNvSpPr>
          <p:nvPr>
            <p:ph idx="1"/>
          </p:nvPr>
        </p:nvSpPr>
        <p:spPr/>
        <p:txBody>
          <a:bodyPr/>
          <a:lstStyle/>
          <a:p>
            <a:r>
              <a:rPr lang="en-US" dirty="0" smtClean="0"/>
              <a:t>Refers to (</a:t>
            </a:r>
            <a:r>
              <a:rPr lang="en-US" dirty="0" err="1" smtClean="0"/>
              <a:t>Corcho</a:t>
            </a:r>
            <a:r>
              <a:rPr lang="en-US" dirty="0" smtClean="0"/>
              <a:t> et al., 2006):</a:t>
            </a:r>
          </a:p>
          <a:p>
            <a:pPr lvl="1"/>
            <a:r>
              <a:rPr lang="en-US" dirty="0" smtClean="0"/>
              <a:t>the set of activities that concerns the ontology development process;</a:t>
            </a:r>
          </a:p>
          <a:p>
            <a:pPr lvl="1"/>
            <a:r>
              <a:rPr lang="en-US" dirty="0" smtClean="0"/>
              <a:t>the ontology life cycle; </a:t>
            </a:r>
          </a:p>
          <a:p>
            <a:pPr lvl="1"/>
            <a:r>
              <a:rPr lang="en-US" dirty="0" smtClean="0"/>
              <a:t>the principles, methods and methodologies for building ontologies; </a:t>
            </a:r>
          </a:p>
          <a:p>
            <a:pPr lvl="1"/>
            <a:r>
              <a:rPr lang="en-US" dirty="0" smtClean="0"/>
              <a:t>the tool suites and languages that support them.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C00000"/>
                </a:solidFill>
                <a:effectLst>
                  <a:outerShdw blurRad="38100" dist="38100" dir="2700000" algn="tl">
                    <a:srgbClr val="000000">
                      <a:alpha val="43137"/>
                    </a:srgbClr>
                  </a:outerShdw>
                </a:effectLst>
              </a:rPr>
              <a:t>Ontological</a:t>
            </a:r>
            <a:r>
              <a:rPr lang="en-US" dirty="0" smtClean="0"/>
              <a:t> </a:t>
            </a:r>
            <a:r>
              <a:rPr lang="en-US" dirty="0" smtClean="0">
                <a:solidFill>
                  <a:srgbClr val="C00000"/>
                </a:solidFill>
                <a:effectLst>
                  <a:outerShdw blurRad="38100" dist="38100" dir="2700000" algn="tl">
                    <a:srgbClr val="000000">
                      <a:alpha val="43137"/>
                    </a:srgbClr>
                  </a:outerShdw>
                </a:effectLst>
              </a:rPr>
              <a:t>Engineering</a:t>
            </a:r>
            <a:endParaRPr lang="en-US" dirty="0"/>
          </a:p>
        </p:txBody>
      </p:sp>
      <p:sp>
        <p:nvSpPr>
          <p:cNvPr id="3" name="Espaço Reservado para Conteúdo 2"/>
          <p:cNvSpPr>
            <a:spLocks noGrp="1"/>
          </p:cNvSpPr>
          <p:nvPr>
            <p:ph idx="1"/>
          </p:nvPr>
        </p:nvSpPr>
        <p:spPr/>
        <p:txBody>
          <a:bodyPr/>
          <a:lstStyle/>
          <a:p>
            <a:r>
              <a:rPr lang="en-US" dirty="0" smtClean="0"/>
              <a:t>Principles for constructing ontologies (Gruber, 1993):</a:t>
            </a:r>
          </a:p>
          <a:p>
            <a:pPr lvl="1"/>
            <a:r>
              <a:rPr lang="en-US" b="1" dirty="0" smtClean="0"/>
              <a:t>Clarity</a:t>
            </a:r>
            <a:r>
              <a:rPr lang="en-US" dirty="0" smtClean="0"/>
              <a:t>: Effective communication.</a:t>
            </a:r>
          </a:p>
          <a:p>
            <a:pPr lvl="1"/>
            <a:r>
              <a:rPr lang="en-US" b="1" dirty="0" smtClean="0"/>
              <a:t>Extendibility</a:t>
            </a:r>
            <a:r>
              <a:rPr lang="en-US" dirty="0" smtClean="0"/>
              <a:t>: Monotonic reasoning.</a:t>
            </a:r>
          </a:p>
          <a:p>
            <a:pPr lvl="1"/>
            <a:r>
              <a:rPr lang="en-US" b="1" dirty="0" smtClean="0"/>
              <a:t>Coherence</a:t>
            </a:r>
            <a:r>
              <a:rPr lang="en-US" dirty="0" smtClean="0"/>
              <a:t>: logical soundness. </a:t>
            </a:r>
          </a:p>
          <a:p>
            <a:pPr lvl="1"/>
            <a:r>
              <a:rPr lang="en-US" b="1" dirty="0" smtClean="0"/>
              <a:t>Minimal</a:t>
            </a:r>
            <a:r>
              <a:rPr lang="en-US" dirty="0" smtClean="0"/>
              <a:t> </a:t>
            </a:r>
            <a:r>
              <a:rPr lang="en-US" b="1" dirty="0" smtClean="0"/>
              <a:t>Encoding</a:t>
            </a:r>
            <a:r>
              <a:rPr lang="en-US" dirty="0" smtClean="0"/>
              <a:t> </a:t>
            </a:r>
            <a:r>
              <a:rPr lang="en-US" b="1" dirty="0" smtClean="0"/>
              <a:t>Bias</a:t>
            </a:r>
            <a:r>
              <a:rPr lang="en-US" dirty="0" smtClean="0"/>
              <a:t>: independence of a particular symbol-level encoding.</a:t>
            </a:r>
          </a:p>
          <a:p>
            <a:pPr lvl="1"/>
            <a:r>
              <a:rPr lang="en-US" b="1" dirty="0" smtClean="0"/>
              <a:t>Minimal Ontological Commitment</a:t>
            </a:r>
            <a:r>
              <a:rPr lang="en-US" dirty="0" smtClean="0"/>
              <a:t>: consistent use of a vocabulary.</a:t>
            </a:r>
          </a:p>
          <a:p>
            <a:pPr lvl="1">
              <a:buNone/>
            </a:pPr>
            <a:endParaRPr lang="en-US" dirty="0" smtClean="0"/>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solidFill>
                  <a:srgbClr val="C00000"/>
                </a:solidFill>
                <a:effectLst>
                  <a:outerShdw blurRad="38100" dist="38100" dir="2700000" algn="tl">
                    <a:srgbClr val="000000">
                      <a:alpha val="43137"/>
                    </a:srgbClr>
                  </a:outerShdw>
                </a:effectLst>
              </a:rPr>
              <a:t>Ontological</a:t>
            </a:r>
            <a:r>
              <a:rPr lang="en-US" dirty="0" smtClean="0"/>
              <a:t> </a:t>
            </a:r>
            <a:r>
              <a:rPr lang="en-US" dirty="0">
                <a:solidFill>
                  <a:srgbClr val="C00000"/>
                </a:solidFill>
                <a:effectLst>
                  <a:outerShdw blurRad="38100" dist="38100" dir="2700000" algn="tl">
                    <a:srgbClr val="000000">
                      <a:alpha val="43137"/>
                    </a:srgbClr>
                  </a:outerShdw>
                </a:effectLst>
              </a:rPr>
              <a:t>Engineering</a:t>
            </a:r>
          </a:p>
        </p:txBody>
      </p:sp>
      <p:sp>
        <p:nvSpPr>
          <p:cNvPr id="3" name="Espaço Reservado para Conteúdo 2"/>
          <p:cNvSpPr>
            <a:spLocks noGrp="1"/>
          </p:cNvSpPr>
          <p:nvPr>
            <p:ph idx="1"/>
          </p:nvPr>
        </p:nvSpPr>
        <p:spPr/>
        <p:txBody>
          <a:bodyPr>
            <a:normAutofit/>
          </a:bodyPr>
          <a:lstStyle/>
          <a:p>
            <a:r>
              <a:rPr lang="en-US" dirty="0" smtClean="0"/>
              <a:t>Methods and methodologies</a:t>
            </a:r>
          </a:p>
          <a:p>
            <a:pPr lvl="1"/>
            <a:r>
              <a:rPr lang="en-US" dirty="0" err="1" smtClean="0"/>
              <a:t>Cyc</a:t>
            </a:r>
            <a:r>
              <a:rPr lang="en-US" dirty="0" smtClean="0"/>
              <a:t> (</a:t>
            </a:r>
            <a:r>
              <a:rPr lang="en-US" dirty="0" err="1" smtClean="0"/>
              <a:t>Leena</a:t>
            </a:r>
            <a:r>
              <a:rPr lang="en-US" dirty="0" smtClean="0"/>
              <a:t> and </a:t>
            </a:r>
            <a:r>
              <a:rPr lang="en-US" dirty="0" err="1" smtClean="0"/>
              <a:t>Guto</a:t>
            </a:r>
            <a:r>
              <a:rPr lang="en-US" dirty="0" smtClean="0"/>
              <a:t>, 1990)</a:t>
            </a:r>
          </a:p>
          <a:p>
            <a:pPr lvl="2"/>
            <a:r>
              <a:rPr lang="en-US" dirty="0" smtClean="0"/>
              <a:t>Its goal was to create a broad knowledge base with general information of common sense.</a:t>
            </a:r>
          </a:p>
          <a:p>
            <a:pPr lvl="2"/>
            <a:r>
              <a:rPr lang="en-US" dirty="0" smtClean="0"/>
              <a:t>Specifically developed to an ontology of same name.</a:t>
            </a:r>
          </a:p>
          <a:p>
            <a:pPr lvl="1"/>
            <a:r>
              <a:rPr lang="en-US" dirty="0" smtClean="0"/>
              <a:t>TOVE (</a:t>
            </a:r>
            <a:r>
              <a:rPr lang="en-US" dirty="0" err="1" smtClean="0"/>
              <a:t>Grüninger</a:t>
            </a:r>
            <a:r>
              <a:rPr lang="en-US" dirty="0" smtClean="0"/>
              <a:t> and Fox, 1995)</a:t>
            </a:r>
          </a:p>
          <a:p>
            <a:pPr lvl="2"/>
            <a:r>
              <a:rPr lang="en-US" dirty="0" err="1" smtClean="0"/>
              <a:t>TOronto</a:t>
            </a:r>
            <a:r>
              <a:rPr lang="en-US" dirty="0" smtClean="0"/>
              <a:t> Virtual Enterprise (University of Toronto)</a:t>
            </a:r>
          </a:p>
          <a:p>
            <a:pPr lvl="2"/>
            <a:r>
              <a:rPr lang="en-US" dirty="0" smtClean="0"/>
              <a:t>Inspiration came from the development of knowledge-based systems using FOL</a:t>
            </a:r>
          </a:p>
          <a:p>
            <a:pPr lvl="2"/>
            <a:endParaRPr lang="en-US" dirty="0" smtClean="0"/>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C00000"/>
                </a:solidFill>
                <a:effectLst>
                  <a:outerShdw blurRad="38100" dist="38100" dir="2700000" algn="tl">
                    <a:srgbClr val="000000">
                      <a:alpha val="43137"/>
                    </a:srgbClr>
                  </a:outerShdw>
                </a:effectLst>
              </a:rPr>
              <a:t>Ontological</a:t>
            </a:r>
            <a:r>
              <a:rPr lang="en-US" dirty="0" smtClean="0"/>
              <a:t> </a:t>
            </a:r>
            <a:r>
              <a:rPr lang="en-US" dirty="0" smtClean="0">
                <a:solidFill>
                  <a:srgbClr val="C00000"/>
                </a:solidFill>
                <a:effectLst>
                  <a:outerShdw blurRad="38100" dist="38100" dir="2700000" algn="tl">
                    <a:srgbClr val="000000">
                      <a:alpha val="43137"/>
                    </a:srgbClr>
                  </a:outerShdw>
                </a:effectLst>
              </a:rPr>
              <a:t>Engineering</a:t>
            </a:r>
            <a:endParaRPr lang="pt-BR" dirty="0"/>
          </a:p>
        </p:txBody>
      </p:sp>
      <p:sp>
        <p:nvSpPr>
          <p:cNvPr id="3" name="Espaço Reservado para Conteúdo 2"/>
          <p:cNvSpPr>
            <a:spLocks noGrp="1"/>
          </p:cNvSpPr>
          <p:nvPr>
            <p:ph idx="1"/>
          </p:nvPr>
        </p:nvSpPr>
        <p:spPr/>
        <p:txBody>
          <a:bodyPr>
            <a:normAutofit/>
          </a:bodyPr>
          <a:lstStyle/>
          <a:p>
            <a:pPr lvl="1"/>
            <a:r>
              <a:rPr lang="en-US" sz="2400" dirty="0" err="1" smtClean="0"/>
              <a:t>Methontology</a:t>
            </a:r>
            <a:r>
              <a:rPr lang="en-US" sz="2400" dirty="0" smtClean="0"/>
              <a:t> (</a:t>
            </a:r>
            <a:r>
              <a:rPr lang="en-US" sz="2400" dirty="0" err="1" smtClean="0"/>
              <a:t>Goméz-Pérez</a:t>
            </a:r>
            <a:r>
              <a:rPr lang="en-US" sz="2400" dirty="0" smtClean="0"/>
              <a:t> et al., 1997)</a:t>
            </a:r>
          </a:p>
          <a:p>
            <a:pPr lvl="2"/>
            <a:r>
              <a:rPr lang="en-US" sz="2000" dirty="0" smtClean="0"/>
              <a:t>Build ontologies from scratch, from other existing ones and also support reengineering.</a:t>
            </a:r>
          </a:p>
          <a:p>
            <a:pPr lvl="2"/>
            <a:r>
              <a:rPr lang="en-US" sz="2000" dirty="0" smtClean="0"/>
              <a:t>Based on the standardized software development process of IEEE (IEEE 1996) and KE methods.</a:t>
            </a:r>
          </a:p>
        </p:txBody>
      </p:sp>
      <p:pic>
        <p:nvPicPr>
          <p:cNvPr id="1026" name="Picture 2"/>
          <p:cNvPicPr>
            <a:picLocks noChangeAspect="1" noChangeArrowheads="1"/>
          </p:cNvPicPr>
          <p:nvPr/>
        </p:nvPicPr>
        <p:blipFill>
          <a:blip r:embed="rId2"/>
          <a:srcRect/>
          <a:stretch>
            <a:fillRect/>
          </a:stretch>
        </p:blipFill>
        <p:spPr bwMode="auto">
          <a:xfrm>
            <a:off x="1714480" y="3571876"/>
            <a:ext cx="5715040" cy="304802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C00000"/>
                </a:solidFill>
                <a:effectLst>
                  <a:outerShdw blurRad="38100" dist="38100" dir="2700000" algn="tl">
                    <a:srgbClr val="000000">
                      <a:alpha val="43137"/>
                    </a:srgbClr>
                  </a:outerShdw>
                </a:effectLst>
              </a:rPr>
              <a:t>Ontological</a:t>
            </a:r>
            <a:r>
              <a:rPr lang="en-US" dirty="0" smtClean="0"/>
              <a:t> </a:t>
            </a:r>
            <a:r>
              <a:rPr lang="en-US" dirty="0" smtClean="0">
                <a:solidFill>
                  <a:srgbClr val="C00000"/>
                </a:solidFill>
                <a:effectLst>
                  <a:outerShdw blurRad="38100" dist="38100" dir="2700000" algn="tl">
                    <a:srgbClr val="000000">
                      <a:alpha val="43137"/>
                    </a:srgbClr>
                  </a:outerShdw>
                </a:effectLst>
              </a:rPr>
              <a:t>Engineering</a:t>
            </a:r>
            <a:endParaRPr lang="pt-BR" dirty="0"/>
          </a:p>
        </p:txBody>
      </p:sp>
      <p:sp>
        <p:nvSpPr>
          <p:cNvPr id="3" name="Espaço Reservado para Conteúdo 2"/>
          <p:cNvSpPr>
            <a:spLocks noGrp="1"/>
          </p:cNvSpPr>
          <p:nvPr>
            <p:ph idx="1"/>
          </p:nvPr>
        </p:nvSpPr>
        <p:spPr/>
        <p:txBody>
          <a:bodyPr/>
          <a:lstStyle/>
          <a:p>
            <a:r>
              <a:rPr lang="pt-BR" dirty="0" err="1" smtClean="0"/>
              <a:t>Methontology</a:t>
            </a:r>
            <a:endParaRPr lang="pt-BR" dirty="0"/>
          </a:p>
        </p:txBody>
      </p:sp>
      <p:pic>
        <p:nvPicPr>
          <p:cNvPr id="2050" name="Picture 2"/>
          <p:cNvPicPr>
            <a:picLocks noChangeAspect="1" noChangeArrowheads="1"/>
          </p:cNvPicPr>
          <p:nvPr/>
        </p:nvPicPr>
        <p:blipFill>
          <a:blip r:embed="rId2"/>
          <a:srcRect/>
          <a:stretch>
            <a:fillRect/>
          </a:stretch>
        </p:blipFill>
        <p:spPr bwMode="auto">
          <a:xfrm>
            <a:off x="1428728" y="2500306"/>
            <a:ext cx="6143668" cy="36759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C00000"/>
                </a:solidFill>
                <a:effectLst>
                  <a:outerShdw blurRad="38100" dist="38100" dir="2700000" algn="tl">
                    <a:srgbClr val="000000">
                      <a:alpha val="43137"/>
                    </a:srgbClr>
                  </a:outerShdw>
                </a:effectLst>
              </a:rPr>
              <a:t>Ontological</a:t>
            </a:r>
            <a:r>
              <a:rPr lang="en-US" dirty="0" smtClean="0"/>
              <a:t> </a:t>
            </a:r>
            <a:r>
              <a:rPr lang="en-US" dirty="0" smtClean="0">
                <a:solidFill>
                  <a:srgbClr val="C00000"/>
                </a:solidFill>
                <a:effectLst>
                  <a:outerShdw blurRad="38100" dist="38100" dir="2700000" algn="tl">
                    <a:srgbClr val="000000">
                      <a:alpha val="43137"/>
                    </a:srgbClr>
                  </a:outerShdw>
                </a:effectLst>
              </a:rPr>
              <a:t>Engineering</a:t>
            </a:r>
            <a:endParaRPr lang="pt-BR" dirty="0"/>
          </a:p>
        </p:txBody>
      </p:sp>
      <p:sp>
        <p:nvSpPr>
          <p:cNvPr id="3" name="Espaço Reservado para Conteúdo 2"/>
          <p:cNvSpPr>
            <a:spLocks noGrp="1"/>
          </p:cNvSpPr>
          <p:nvPr>
            <p:ph idx="1"/>
          </p:nvPr>
        </p:nvSpPr>
        <p:spPr/>
        <p:txBody>
          <a:bodyPr>
            <a:normAutofit/>
          </a:bodyPr>
          <a:lstStyle/>
          <a:p>
            <a:r>
              <a:rPr lang="en-US" dirty="0" smtClean="0"/>
              <a:t>101 (</a:t>
            </a:r>
            <a:r>
              <a:rPr lang="en-US" dirty="0" err="1" smtClean="0"/>
              <a:t>Noy</a:t>
            </a:r>
            <a:r>
              <a:rPr lang="en-US" dirty="0" smtClean="0"/>
              <a:t> and </a:t>
            </a:r>
            <a:r>
              <a:rPr lang="en-US" dirty="0" err="1" smtClean="0"/>
              <a:t>McGuinness</a:t>
            </a:r>
            <a:r>
              <a:rPr lang="en-US" dirty="0" smtClean="0"/>
              <a:t>,  2001)</a:t>
            </a:r>
          </a:p>
          <a:p>
            <a:pPr lvl="1"/>
            <a:r>
              <a:rPr lang="en-US" dirty="0" smtClean="0"/>
              <a:t>Developed in KSL (Knowledge Systems Laboratory)</a:t>
            </a:r>
            <a:br>
              <a:rPr lang="en-US" dirty="0" smtClean="0"/>
            </a:br>
            <a:r>
              <a:rPr lang="en-US" dirty="0" smtClean="0"/>
              <a:t>of Stanford University</a:t>
            </a:r>
          </a:p>
          <a:p>
            <a:pPr lvl="1"/>
            <a:r>
              <a:rPr lang="en-US" dirty="0" smtClean="0"/>
              <a:t>Interactive and very simple approach</a:t>
            </a:r>
          </a:p>
          <a:p>
            <a:pPr lvl="1"/>
            <a:r>
              <a:rPr lang="en-US" dirty="0" smtClean="0"/>
              <a:t>Closer to be a set of guidelines formulated by experienced persons, but far from being a process</a:t>
            </a:r>
          </a:p>
          <a:p>
            <a:pPr lvl="1"/>
            <a:r>
              <a:rPr lang="en-US" dirty="0" smtClean="0"/>
              <a:t>Tool-centered (Protégé, </a:t>
            </a:r>
            <a:r>
              <a:rPr lang="en-US" dirty="0" err="1" smtClean="0"/>
              <a:t>Ontolingua</a:t>
            </a:r>
            <a:r>
              <a:rPr lang="en-US" dirty="0" smtClean="0"/>
              <a:t> and </a:t>
            </a:r>
            <a:r>
              <a:rPr lang="en-US" dirty="0" err="1" smtClean="0"/>
              <a:t>Chimaera</a:t>
            </a:r>
            <a:r>
              <a:rPr lang="en-US" dirty="0" smtClean="0"/>
              <a:t>) </a:t>
            </a:r>
          </a:p>
          <a:p>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solidFill>
                  <a:srgbClr val="C00000"/>
                </a:solidFill>
                <a:effectLst>
                  <a:outerShdw blurRad="38100" dist="38100" dir="2700000" algn="tl">
                    <a:srgbClr val="000000">
                      <a:alpha val="43137"/>
                    </a:srgbClr>
                  </a:outerShdw>
                </a:effectLst>
              </a:rPr>
              <a:t>Introduction</a:t>
            </a:r>
          </a:p>
        </p:txBody>
      </p:sp>
      <p:sp>
        <p:nvSpPr>
          <p:cNvPr id="3" name="Espaço Reservado para Conteúdo 2"/>
          <p:cNvSpPr>
            <a:spLocks noGrp="1"/>
          </p:cNvSpPr>
          <p:nvPr>
            <p:ph idx="1"/>
          </p:nvPr>
        </p:nvSpPr>
        <p:spPr/>
        <p:txBody>
          <a:bodyPr>
            <a:normAutofit fontScale="85000" lnSpcReduction="10000"/>
          </a:bodyPr>
          <a:lstStyle/>
          <a:p>
            <a:r>
              <a:rPr lang="en-US" dirty="0" smtClean="0"/>
              <a:t>With the advent of  Semantic Web,</a:t>
            </a:r>
            <a:r>
              <a:rPr lang="en-US" b="1" dirty="0" smtClean="0"/>
              <a:t> </a:t>
            </a:r>
            <a:r>
              <a:rPr lang="en-US" dirty="0" smtClean="0"/>
              <a:t>ontologies have gained interest from the mainstream of Computer Science in the development of different kinds  of applications:</a:t>
            </a:r>
          </a:p>
          <a:p>
            <a:pPr lvl="1"/>
            <a:r>
              <a:rPr lang="en-US" dirty="0" smtClean="0"/>
              <a:t>Knowledge Management</a:t>
            </a:r>
          </a:p>
          <a:p>
            <a:pPr lvl="1"/>
            <a:r>
              <a:rPr lang="en-US" dirty="0" smtClean="0"/>
              <a:t>Natural Language Processing</a:t>
            </a:r>
          </a:p>
          <a:p>
            <a:pPr lvl="1"/>
            <a:r>
              <a:rPr lang="en-US" dirty="0" smtClean="0"/>
              <a:t>E-Commerce</a:t>
            </a:r>
          </a:p>
          <a:p>
            <a:pPr lvl="1"/>
            <a:r>
              <a:rPr lang="en-US" dirty="0" smtClean="0"/>
              <a:t>Intelligent Integration of Information</a:t>
            </a:r>
          </a:p>
          <a:p>
            <a:pPr lvl="1"/>
            <a:r>
              <a:rPr lang="en-US" dirty="0" smtClean="0"/>
              <a:t>Information Retrieval</a:t>
            </a:r>
          </a:p>
          <a:p>
            <a:pPr lvl="1"/>
            <a:r>
              <a:rPr lang="en-US" dirty="0" smtClean="0"/>
              <a:t>Data Base Integration and Project</a:t>
            </a:r>
          </a:p>
          <a:p>
            <a:pPr lvl="1"/>
            <a:r>
              <a:rPr lang="en-US" dirty="0" smtClean="0"/>
              <a:t>Computer Network and Distributed System Management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heckerboard(across)">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heckerboard(across)">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C00000"/>
                </a:solidFill>
                <a:effectLst>
                  <a:outerShdw blurRad="38100" dist="38100" dir="2700000" algn="tl">
                    <a:srgbClr val="000000">
                      <a:alpha val="43137"/>
                    </a:srgbClr>
                  </a:outerShdw>
                </a:effectLst>
              </a:rPr>
              <a:t>Ontological</a:t>
            </a:r>
            <a:r>
              <a:rPr lang="en-US" dirty="0" smtClean="0"/>
              <a:t> </a:t>
            </a:r>
            <a:r>
              <a:rPr lang="en-US" dirty="0" smtClean="0">
                <a:solidFill>
                  <a:srgbClr val="C00000"/>
                </a:solidFill>
                <a:effectLst>
                  <a:outerShdw blurRad="38100" dist="38100" dir="2700000" algn="tl">
                    <a:srgbClr val="000000">
                      <a:alpha val="43137"/>
                    </a:srgbClr>
                  </a:outerShdw>
                </a:effectLst>
              </a:rPr>
              <a:t>Engineering</a:t>
            </a:r>
            <a:endParaRPr lang="pt-BR" dirty="0"/>
          </a:p>
        </p:txBody>
      </p:sp>
      <p:sp>
        <p:nvSpPr>
          <p:cNvPr id="3" name="Espaço Reservado para Conteúdo 2"/>
          <p:cNvSpPr>
            <a:spLocks noGrp="1"/>
          </p:cNvSpPr>
          <p:nvPr>
            <p:ph idx="1"/>
          </p:nvPr>
        </p:nvSpPr>
        <p:spPr/>
        <p:txBody>
          <a:bodyPr/>
          <a:lstStyle/>
          <a:p>
            <a:r>
              <a:rPr lang="en-US" dirty="0" err="1" smtClean="0"/>
              <a:t>OntoAgile</a:t>
            </a:r>
            <a:r>
              <a:rPr lang="en-US" dirty="0" smtClean="0"/>
              <a:t> (</a:t>
            </a:r>
            <a:r>
              <a:rPr lang="en-US" dirty="0" err="1" smtClean="0"/>
              <a:t>Parente</a:t>
            </a:r>
            <a:r>
              <a:rPr lang="en-US" dirty="0" smtClean="0"/>
              <a:t>, 2008)</a:t>
            </a:r>
          </a:p>
          <a:p>
            <a:pPr lvl="1"/>
            <a:r>
              <a:rPr lang="en-US" dirty="0" smtClean="0"/>
              <a:t>Based on the agile methodologies XP and Scrum.</a:t>
            </a:r>
          </a:p>
          <a:p>
            <a:pPr lvl="1"/>
            <a:r>
              <a:rPr lang="en-US" dirty="0" smtClean="0"/>
              <a:t>Less documentation and more user interaction</a:t>
            </a:r>
          </a:p>
          <a:p>
            <a:pPr lvl="1"/>
            <a:r>
              <a:rPr lang="en-US" dirty="0" smtClean="0"/>
              <a:t>Limitation: Intended to development of small-size ontologies </a:t>
            </a:r>
          </a:p>
          <a:p>
            <a:pPr lvl="1"/>
            <a:endParaRPr lang="pt-B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Conector de seta reta 27"/>
          <p:cNvCxnSpPr/>
          <p:nvPr/>
        </p:nvCxnSpPr>
        <p:spPr>
          <a:xfrm>
            <a:off x="6072198" y="4141792"/>
            <a:ext cx="571504" cy="158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Retângulo 11"/>
          <p:cNvSpPr/>
          <p:nvPr/>
        </p:nvSpPr>
        <p:spPr>
          <a:xfrm>
            <a:off x="3214678" y="1643050"/>
            <a:ext cx="3000396" cy="492922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pt-BR"/>
          </a:p>
        </p:txBody>
      </p:sp>
      <p:sp>
        <p:nvSpPr>
          <p:cNvPr id="11" name="Título 10"/>
          <p:cNvSpPr>
            <a:spLocks noGrp="1"/>
          </p:cNvSpPr>
          <p:nvPr>
            <p:ph type="title"/>
          </p:nvPr>
        </p:nvSpPr>
        <p:spPr/>
        <p:txBody>
          <a:bodyPr/>
          <a:lstStyle/>
          <a:p>
            <a:r>
              <a:rPr lang="en-US" dirty="0" smtClean="0">
                <a:solidFill>
                  <a:srgbClr val="C00000"/>
                </a:solidFill>
                <a:effectLst>
                  <a:outerShdw blurRad="38100" dist="38100" dir="2700000" algn="tl">
                    <a:srgbClr val="000000">
                      <a:alpha val="43137"/>
                    </a:srgbClr>
                  </a:outerShdw>
                </a:effectLst>
              </a:rPr>
              <a:t>Ontological</a:t>
            </a:r>
            <a:r>
              <a:rPr lang="en-US" dirty="0" smtClean="0"/>
              <a:t> </a:t>
            </a:r>
            <a:r>
              <a:rPr lang="en-US" dirty="0" smtClean="0">
                <a:solidFill>
                  <a:srgbClr val="C00000"/>
                </a:solidFill>
                <a:effectLst>
                  <a:outerShdw blurRad="38100" dist="38100" dir="2700000" algn="tl">
                    <a:srgbClr val="000000">
                      <a:alpha val="43137"/>
                    </a:srgbClr>
                  </a:outerShdw>
                </a:effectLst>
              </a:rPr>
              <a:t>Engineering</a:t>
            </a:r>
            <a:endParaRPr lang="pt-BR" dirty="0"/>
          </a:p>
        </p:txBody>
      </p:sp>
      <p:sp>
        <p:nvSpPr>
          <p:cNvPr id="4" name="Retângulo 3"/>
          <p:cNvSpPr/>
          <p:nvPr/>
        </p:nvSpPr>
        <p:spPr>
          <a:xfrm>
            <a:off x="3714744" y="1857364"/>
            <a:ext cx="1928826" cy="57150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400" dirty="0" err="1" smtClean="0"/>
              <a:t>Concept</a:t>
            </a:r>
            <a:r>
              <a:rPr lang="pt-BR" sz="1400" dirty="0" smtClean="0"/>
              <a:t> </a:t>
            </a:r>
            <a:r>
              <a:rPr lang="pt-BR" sz="1400" dirty="0" err="1" smtClean="0"/>
              <a:t>Acquisition</a:t>
            </a:r>
            <a:endParaRPr lang="pt-BR" sz="1400" dirty="0"/>
          </a:p>
        </p:txBody>
      </p:sp>
      <p:sp>
        <p:nvSpPr>
          <p:cNvPr id="5" name="Retângulo 4"/>
          <p:cNvSpPr/>
          <p:nvPr/>
        </p:nvSpPr>
        <p:spPr>
          <a:xfrm>
            <a:off x="3714744" y="5000636"/>
            <a:ext cx="1928826" cy="57150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400" dirty="0" err="1" smtClean="0"/>
              <a:t>Codification</a:t>
            </a:r>
            <a:endParaRPr lang="pt-BR" sz="1400" dirty="0"/>
          </a:p>
        </p:txBody>
      </p:sp>
      <p:sp>
        <p:nvSpPr>
          <p:cNvPr id="6" name="Retângulo 5"/>
          <p:cNvSpPr/>
          <p:nvPr/>
        </p:nvSpPr>
        <p:spPr>
          <a:xfrm>
            <a:off x="3714744" y="4214818"/>
            <a:ext cx="1928826" cy="57150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400" dirty="0" err="1" smtClean="0"/>
              <a:t>Integration</a:t>
            </a:r>
            <a:endParaRPr lang="pt-BR" sz="1400" dirty="0"/>
          </a:p>
        </p:txBody>
      </p:sp>
      <p:sp>
        <p:nvSpPr>
          <p:cNvPr id="7" name="Retângulo 6"/>
          <p:cNvSpPr/>
          <p:nvPr/>
        </p:nvSpPr>
        <p:spPr>
          <a:xfrm>
            <a:off x="3714744" y="3429000"/>
            <a:ext cx="1928826" cy="57150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400" dirty="0" err="1" smtClean="0"/>
              <a:t>Relationship</a:t>
            </a:r>
            <a:endParaRPr lang="pt-BR" sz="1400" dirty="0" smtClean="0"/>
          </a:p>
          <a:p>
            <a:pPr algn="ctr"/>
            <a:r>
              <a:rPr lang="pt-BR" sz="1400" dirty="0" smtClean="0"/>
              <a:t>(</a:t>
            </a:r>
            <a:r>
              <a:rPr lang="pt-BR" sz="1400" dirty="0" err="1" smtClean="0"/>
              <a:t>Table</a:t>
            </a:r>
            <a:r>
              <a:rPr lang="pt-BR" sz="1400" dirty="0" smtClean="0"/>
              <a:t> </a:t>
            </a:r>
            <a:r>
              <a:rPr lang="pt-BR" sz="1400" dirty="0" err="1" smtClean="0"/>
              <a:t>of</a:t>
            </a:r>
            <a:r>
              <a:rPr lang="pt-BR" sz="1400" dirty="0" smtClean="0"/>
              <a:t> </a:t>
            </a:r>
            <a:r>
              <a:rPr lang="pt-BR" sz="1400" dirty="0" err="1" smtClean="0"/>
              <a:t>Concepts</a:t>
            </a:r>
            <a:r>
              <a:rPr lang="pt-BR" sz="1400" dirty="0" smtClean="0"/>
              <a:t>)</a:t>
            </a:r>
            <a:endParaRPr lang="pt-BR" sz="1400" dirty="0"/>
          </a:p>
        </p:txBody>
      </p:sp>
      <p:sp>
        <p:nvSpPr>
          <p:cNvPr id="8" name="Retângulo 7"/>
          <p:cNvSpPr/>
          <p:nvPr/>
        </p:nvSpPr>
        <p:spPr>
          <a:xfrm>
            <a:off x="3714744" y="2643182"/>
            <a:ext cx="1928826" cy="57150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400" dirty="0" err="1" smtClean="0"/>
              <a:t>Existing</a:t>
            </a:r>
            <a:r>
              <a:rPr lang="pt-BR" sz="1400" dirty="0" smtClean="0"/>
              <a:t> Ontologies</a:t>
            </a:r>
            <a:endParaRPr lang="pt-BR" sz="1400" dirty="0"/>
          </a:p>
        </p:txBody>
      </p:sp>
      <p:sp>
        <p:nvSpPr>
          <p:cNvPr id="9" name="Retângulo 8"/>
          <p:cNvSpPr/>
          <p:nvPr/>
        </p:nvSpPr>
        <p:spPr>
          <a:xfrm>
            <a:off x="3714744" y="5786454"/>
            <a:ext cx="1928826" cy="57150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400" dirty="0" err="1" smtClean="0"/>
              <a:t>Consistency</a:t>
            </a:r>
            <a:r>
              <a:rPr lang="pt-BR" sz="1400" dirty="0" smtClean="0"/>
              <a:t> </a:t>
            </a:r>
            <a:r>
              <a:rPr lang="pt-BR" sz="1400" dirty="0" err="1" smtClean="0"/>
              <a:t>Verification</a:t>
            </a:r>
            <a:endParaRPr lang="pt-BR" sz="1400" dirty="0"/>
          </a:p>
        </p:txBody>
      </p:sp>
      <p:cxnSp>
        <p:nvCxnSpPr>
          <p:cNvPr id="14" name="Conector de seta reta 13"/>
          <p:cNvCxnSpPr/>
          <p:nvPr/>
        </p:nvCxnSpPr>
        <p:spPr>
          <a:xfrm rot="5400000">
            <a:off x="4036215" y="2536025"/>
            <a:ext cx="214314" cy="1588"/>
          </a:xfrm>
          <a:prstGeom prst="straightConnector1">
            <a:avLst/>
          </a:prstGeom>
          <a:ln>
            <a:solidFill>
              <a:schemeClr val="tx1">
                <a:lumMod val="95000"/>
                <a:lumOff val="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Conector de seta reta 14"/>
          <p:cNvCxnSpPr/>
          <p:nvPr/>
        </p:nvCxnSpPr>
        <p:spPr>
          <a:xfrm rot="5400000">
            <a:off x="5037141" y="2535231"/>
            <a:ext cx="214314" cy="1588"/>
          </a:xfrm>
          <a:prstGeom prst="straightConnector1">
            <a:avLst/>
          </a:prstGeom>
          <a:ln>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Conector de seta reta 15"/>
          <p:cNvCxnSpPr/>
          <p:nvPr/>
        </p:nvCxnSpPr>
        <p:spPr>
          <a:xfrm rot="5400000">
            <a:off x="4537075" y="3321049"/>
            <a:ext cx="214314" cy="1588"/>
          </a:xfrm>
          <a:prstGeom prst="straightConnector1">
            <a:avLst/>
          </a:prstGeom>
          <a:ln>
            <a:solidFill>
              <a:schemeClr val="tx1">
                <a:lumMod val="95000"/>
                <a:lumOff val="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Conector de seta reta 16"/>
          <p:cNvCxnSpPr/>
          <p:nvPr/>
        </p:nvCxnSpPr>
        <p:spPr>
          <a:xfrm rot="5400000">
            <a:off x="4535487" y="4106867"/>
            <a:ext cx="214314" cy="1588"/>
          </a:xfrm>
          <a:prstGeom prst="straightConnector1">
            <a:avLst/>
          </a:prstGeom>
          <a:ln>
            <a:solidFill>
              <a:schemeClr val="tx1">
                <a:lumMod val="95000"/>
                <a:lumOff val="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Conector de seta reta 17"/>
          <p:cNvCxnSpPr/>
          <p:nvPr/>
        </p:nvCxnSpPr>
        <p:spPr>
          <a:xfrm rot="5400000">
            <a:off x="4535487" y="4892685"/>
            <a:ext cx="214314" cy="1588"/>
          </a:xfrm>
          <a:prstGeom prst="straightConnector1">
            <a:avLst/>
          </a:prstGeom>
          <a:ln>
            <a:solidFill>
              <a:schemeClr val="tx1">
                <a:lumMod val="95000"/>
                <a:lumOff val="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Conector de seta reta 18"/>
          <p:cNvCxnSpPr/>
          <p:nvPr/>
        </p:nvCxnSpPr>
        <p:spPr>
          <a:xfrm rot="5400000">
            <a:off x="4535487" y="5678503"/>
            <a:ext cx="214314" cy="1588"/>
          </a:xfrm>
          <a:prstGeom prst="straightConnector1">
            <a:avLst/>
          </a:prstGeom>
          <a:ln>
            <a:solidFill>
              <a:schemeClr val="tx1">
                <a:lumMod val="95000"/>
                <a:lumOff val="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6643702" y="3857628"/>
            <a:ext cx="1928826" cy="57150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400" dirty="0" err="1" smtClean="0"/>
              <a:t>Delivery</a:t>
            </a:r>
            <a:r>
              <a:rPr lang="pt-BR" sz="1400" dirty="0" smtClean="0"/>
              <a:t> Meeting</a:t>
            </a:r>
            <a:endParaRPr lang="pt-BR" sz="1400" dirty="0"/>
          </a:p>
        </p:txBody>
      </p:sp>
      <p:cxnSp>
        <p:nvCxnSpPr>
          <p:cNvPr id="30" name="Conector de seta reta 29"/>
          <p:cNvCxnSpPr/>
          <p:nvPr/>
        </p:nvCxnSpPr>
        <p:spPr>
          <a:xfrm>
            <a:off x="2643174" y="4143380"/>
            <a:ext cx="571504" cy="158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Retângulo 28"/>
          <p:cNvSpPr/>
          <p:nvPr/>
        </p:nvSpPr>
        <p:spPr>
          <a:xfrm>
            <a:off x="785786" y="3857628"/>
            <a:ext cx="1928826" cy="57150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400" dirty="0" err="1" smtClean="0"/>
              <a:t>Planning</a:t>
            </a:r>
            <a:r>
              <a:rPr lang="pt-BR" sz="1400" dirty="0" smtClean="0"/>
              <a:t> Meeting</a:t>
            </a:r>
            <a:endParaRPr lang="pt-BR" sz="1400" dirty="0"/>
          </a:p>
        </p:txBody>
      </p:sp>
      <p:cxnSp>
        <p:nvCxnSpPr>
          <p:cNvPr id="32" name="Forma 31"/>
          <p:cNvCxnSpPr>
            <a:stCxn id="20" idx="2"/>
            <a:endCxn id="29" idx="2"/>
          </p:cNvCxnSpPr>
          <p:nvPr/>
        </p:nvCxnSpPr>
        <p:spPr>
          <a:xfrm rot="5400000">
            <a:off x="4679157" y="1500174"/>
            <a:ext cx="1588" cy="5857916"/>
          </a:xfrm>
          <a:prstGeom prst="bentConnector3">
            <a:avLst>
              <a:gd name="adj1" fmla="val 144580587"/>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CaixaDeTexto 37"/>
          <p:cNvSpPr txBox="1"/>
          <p:nvPr/>
        </p:nvSpPr>
        <p:spPr>
          <a:xfrm>
            <a:off x="3214678" y="1357298"/>
            <a:ext cx="1123641" cy="307777"/>
          </a:xfrm>
          <a:prstGeom prst="rect">
            <a:avLst/>
          </a:prstGeom>
          <a:noFill/>
        </p:spPr>
        <p:txBody>
          <a:bodyPr wrap="none" rtlCol="0">
            <a:spAutoFit/>
          </a:bodyPr>
          <a:lstStyle/>
          <a:p>
            <a:r>
              <a:rPr lang="pt-BR" sz="1400" dirty="0" err="1" smtClean="0"/>
              <a:t>Construction</a:t>
            </a:r>
            <a:endParaRPr lang="pt-BR" sz="1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C00000"/>
                </a:solidFill>
                <a:effectLst>
                  <a:outerShdw blurRad="38100" dist="38100" dir="2700000" algn="tl">
                    <a:srgbClr val="000000">
                      <a:alpha val="43137"/>
                    </a:srgbClr>
                  </a:outerShdw>
                </a:effectLst>
              </a:rPr>
              <a:t>Ontological</a:t>
            </a:r>
            <a:r>
              <a:rPr lang="en-US" dirty="0" smtClean="0"/>
              <a:t> </a:t>
            </a:r>
            <a:r>
              <a:rPr lang="en-US" dirty="0" smtClean="0">
                <a:solidFill>
                  <a:srgbClr val="C00000"/>
                </a:solidFill>
                <a:effectLst>
                  <a:outerShdw blurRad="38100" dist="38100" dir="2700000" algn="tl">
                    <a:srgbClr val="000000">
                      <a:alpha val="43137"/>
                    </a:srgbClr>
                  </a:outerShdw>
                </a:effectLst>
              </a:rPr>
              <a:t>Engineering</a:t>
            </a:r>
            <a:endParaRPr lang="pt-BR" dirty="0"/>
          </a:p>
        </p:txBody>
      </p:sp>
      <p:sp>
        <p:nvSpPr>
          <p:cNvPr id="3" name="Espaço Reservado para Conteúdo 2"/>
          <p:cNvSpPr>
            <a:spLocks noGrp="1"/>
          </p:cNvSpPr>
          <p:nvPr>
            <p:ph idx="1"/>
          </p:nvPr>
        </p:nvSpPr>
        <p:spPr/>
        <p:txBody>
          <a:bodyPr>
            <a:normAutofit/>
          </a:bodyPr>
          <a:lstStyle/>
          <a:p>
            <a:pPr marL="342900" lvl="1" indent="-342900"/>
            <a:r>
              <a:rPr lang="en-US" dirty="0" err="1" smtClean="0"/>
              <a:t>RapidOWL</a:t>
            </a:r>
            <a:r>
              <a:rPr lang="en-US" dirty="0" smtClean="0"/>
              <a:t> (Auer and  </a:t>
            </a:r>
            <a:r>
              <a:rPr lang="en-US" dirty="0" err="1" smtClean="0"/>
              <a:t>Herre</a:t>
            </a:r>
            <a:r>
              <a:rPr lang="en-US" dirty="0" smtClean="0"/>
              <a:t>, 2006)</a:t>
            </a:r>
          </a:p>
          <a:p>
            <a:pPr lvl="1"/>
            <a:r>
              <a:rPr lang="en-US" dirty="0" smtClean="0"/>
              <a:t>Based on the idea of iterative refinement, annotation and structuring of a knowledge base. </a:t>
            </a:r>
          </a:p>
          <a:p>
            <a:pPr lvl="1"/>
            <a:r>
              <a:rPr lang="en-US" dirty="0" smtClean="0"/>
              <a:t>A central paradigm is the focus on smallest </a:t>
            </a:r>
            <a:r>
              <a:rPr lang="pt-BR" dirty="0" err="1" smtClean="0"/>
              <a:t>information</a:t>
            </a:r>
            <a:r>
              <a:rPr lang="pt-BR" dirty="0" smtClean="0"/>
              <a:t> </a:t>
            </a:r>
            <a:r>
              <a:rPr lang="pt-BR" dirty="0" err="1" smtClean="0"/>
              <a:t>chunks</a:t>
            </a:r>
            <a:r>
              <a:rPr lang="pt-BR" dirty="0" smtClean="0"/>
              <a:t> (RDF </a:t>
            </a:r>
            <a:r>
              <a:rPr lang="pt-BR" dirty="0" err="1" smtClean="0"/>
              <a:t>chunks</a:t>
            </a:r>
            <a:r>
              <a:rPr lang="pt-BR" dirty="0" smtClean="0"/>
              <a:t>).</a:t>
            </a:r>
          </a:p>
          <a:p>
            <a:pPr lvl="1"/>
            <a:r>
              <a:rPr lang="pt-BR" dirty="0" err="1" smtClean="0"/>
              <a:t>Influenced</a:t>
            </a:r>
            <a:r>
              <a:rPr lang="pt-BR" dirty="0" smtClean="0"/>
              <a:t> </a:t>
            </a:r>
            <a:r>
              <a:rPr lang="pt-BR" dirty="0" err="1" smtClean="0"/>
              <a:t>by</a:t>
            </a:r>
            <a:r>
              <a:rPr lang="pt-BR" dirty="0" smtClean="0"/>
              <a:t> XP.K (</a:t>
            </a:r>
            <a:r>
              <a:rPr lang="pt-BR" dirty="0" err="1" smtClean="0"/>
              <a:t>eXtremme</a:t>
            </a:r>
            <a:r>
              <a:rPr lang="pt-BR" dirty="0" smtClean="0"/>
              <a:t> Programming </a:t>
            </a:r>
            <a:r>
              <a:rPr lang="pt-BR" dirty="0" err="1" smtClean="0"/>
              <a:t>of</a:t>
            </a:r>
            <a:r>
              <a:rPr lang="pt-BR" dirty="0" smtClean="0"/>
              <a:t> </a:t>
            </a:r>
            <a:r>
              <a:rPr lang="pt-BR" dirty="0" err="1" smtClean="0"/>
              <a:t>Knowledge-based</a:t>
            </a:r>
            <a:r>
              <a:rPr lang="pt-BR" dirty="0" smtClean="0"/>
              <a:t> systems) </a:t>
            </a:r>
            <a:r>
              <a:rPr lang="pt-BR" dirty="0" err="1" smtClean="0"/>
              <a:t>and</a:t>
            </a:r>
            <a:r>
              <a:rPr lang="pt-BR" dirty="0" smtClean="0"/>
              <a:t> </a:t>
            </a:r>
            <a:r>
              <a:rPr lang="pt-BR" dirty="0" err="1" smtClean="0"/>
              <a:t>the</a:t>
            </a:r>
            <a:r>
              <a:rPr lang="pt-BR" dirty="0" smtClean="0"/>
              <a:t> </a:t>
            </a:r>
            <a:r>
              <a:rPr lang="pt-BR" dirty="0" err="1" smtClean="0"/>
              <a:t>wiki</a:t>
            </a:r>
            <a:r>
              <a:rPr lang="pt-BR" dirty="0" smtClean="0"/>
              <a:t> approach.</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n-US" dirty="0" smtClean="0">
                <a:solidFill>
                  <a:srgbClr val="C00000"/>
                </a:solidFill>
                <a:effectLst>
                  <a:outerShdw blurRad="38100" dist="38100" dir="2700000" algn="tl">
                    <a:srgbClr val="000000">
                      <a:alpha val="43137"/>
                    </a:srgbClr>
                  </a:outerShdw>
                </a:effectLst>
              </a:rPr>
              <a:t>Ontological</a:t>
            </a:r>
            <a:r>
              <a:rPr lang="en-US" dirty="0" smtClean="0"/>
              <a:t> </a:t>
            </a:r>
            <a:r>
              <a:rPr lang="en-US" dirty="0" smtClean="0">
                <a:solidFill>
                  <a:srgbClr val="C00000"/>
                </a:solidFill>
                <a:effectLst>
                  <a:outerShdw blurRad="38100" dist="38100" dir="2700000" algn="tl">
                    <a:srgbClr val="000000">
                      <a:alpha val="43137"/>
                    </a:srgbClr>
                  </a:outerShdw>
                </a:effectLst>
              </a:rPr>
              <a:t>Engineering</a:t>
            </a:r>
            <a:endParaRPr lang="pt-BR" dirty="0"/>
          </a:p>
        </p:txBody>
      </p:sp>
      <p:sp>
        <p:nvSpPr>
          <p:cNvPr id="5" name="Retângulo 4"/>
          <p:cNvSpPr/>
          <p:nvPr/>
        </p:nvSpPr>
        <p:spPr>
          <a:xfrm>
            <a:off x="2071670" y="2335405"/>
            <a:ext cx="1214446" cy="35719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Transparency</a:t>
            </a:r>
            <a:endParaRPr lang="en-US" sz="1400" dirty="0">
              <a:solidFill>
                <a:schemeClr val="tx1"/>
              </a:solidFill>
            </a:endParaRPr>
          </a:p>
        </p:txBody>
      </p:sp>
      <p:sp>
        <p:nvSpPr>
          <p:cNvPr id="6" name="Retângulo 5"/>
          <p:cNvSpPr/>
          <p:nvPr/>
        </p:nvSpPr>
        <p:spPr>
          <a:xfrm>
            <a:off x="3357554" y="2335405"/>
            <a:ext cx="1214446" cy="35719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Courage</a:t>
            </a:r>
            <a:endParaRPr lang="en-US" sz="1400" dirty="0">
              <a:solidFill>
                <a:schemeClr val="tx1"/>
              </a:solidFill>
            </a:endParaRPr>
          </a:p>
        </p:txBody>
      </p:sp>
      <p:sp>
        <p:nvSpPr>
          <p:cNvPr id="7" name="Retângulo 6"/>
          <p:cNvSpPr/>
          <p:nvPr/>
        </p:nvSpPr>
        <p:spPr>
          <a:xfrm>
            <a:off x="4643438" y="2335405"/>
            <a:ext cx="1214446" cy="35719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Simplicity</a:t>
            </a:r>
            <a:endParaRPr lang="en-US" sz="1400" dirty="0">
              <a:solidFill>
                <a:schemeClr val="tx1"/>
              </a:solidFill>
            </a:endParaRPr>
          </a:p>
        </p:txBody>
      </p:sp>
      <p:sp>
        <p:nvSpPr>
          <p:cNvPr id="8" name="Retângulo 7"/>
          <p:cNvSpPr/>
          <p:nvPr/>
        </p:nvSpPr>
        <p:spPr>
          <a:xfrm>
            <a:off x="5929322" y="2335405"/>
            <a:ext cx="1214446" cy="35719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Community</a:t>
            </a:r>
            <a:endParaRPr lang="en-US" sz="1400" dirty="0">
              <a:solidFill>
                <a:schemeClr val="tx1"/>
              </a:solidFill>
            </a:endParaRPr>
          </a:p>
        </p:txBody>
      </p:sp>
      <p:sp>
        <p:nvSpPr>
          <p:cNvPr id="9" name="Retângulo 8"/>
          <p:cNvSpPr/>
          <p:nvPr/>
        </p:nvSpPr>
        <p:spPr>
          <a:xfrm>
            <a:off x="2065046" y="2832357"/>
            <a:ext cx="1214446"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Incremental</a:t>
            </a:r>
            <a:endParaRPr lang="en-US" sz="1400" dirty="0"/>
          </a:p>
        </p:txBody>
      </p:sp>
      <p:sp>
        <p:nvSpPr>
          <p:cNvPr id="10" name="Retângulo 9"/>
          <p:cNvSpPr/>
          <p:nvPr/>
        </p:nvSpPr>
        <p:spPr>
          <a:xfrm>
            <a:off x="3350930" y="2832357"/>
            <a:ext cx="1214446"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Organic</a:t>
            </a:r>
            <a:endParaRPr lang="en-US" sz="1400" dirty="0"/>
          </a:p>
        </p:txBody>
      </p:sp>
      <p:sp>
        <p:nvSpPr>
          <p:cNvPr id="11" name="Retângulo 10"/>
          <p:cNvSpPr/>
          <p:nvPr/>
        </p:nvSpPr>
        <p:spPr>
          <a:xfrm>
            <a:off x="4636814" y="2832357"/>
            <a:ext cx="1214446"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Uniform</a:t>
            </a:r>
            <a:endParaRPr lang="en-US" sz="1400" dirty="0"/>
          </a:p>
        </p:txBody>
      </p:sp>
      <p:sp>
        <p:nvSpPr>
          <p:cNvPr id="12" name="Retângulo 11"/>
          <p:cNvSpPr/>
          <p:nvPr/>
        </p:nvSpPr>
        <p:spPr>
          <a:xfrm>
            <a:off x="5922698" y="2832357"/>
            <a:ext cx="1214446"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Open</a:t>
            </a:r>
            <a:endParaRPr lang="en-US" sz="1400" dirty="0"/>
          </a:p>
        </p:txBody>
      </p:sp>
      <p:sp>
        <p:nvSpPr>
          <p:cNvPr id="13" name="Retângulo 12"/>
          <p:cNvSpPr/>
          <p:nvPr/>
        </p:nvSpPr>
        <p:spPr>
          <a:xfrm>
            <a:off x="2051794" y="3309429"/>
            <a:ext cx="1214446"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Obsevable</a:t>
            </a:r>
            <a:endParaRPr lang="en-US" sz="1400" dirty="0"/>
          </a:p>
        </p:txBody>
      </p:sp>
      <p:sp>
        <p:nvSpPr>
          <p:cNvPr id="14" name="Retângulo 13"/>
          <p:cNvSpPr/>
          <p:nvPr/>
        </p:nvSpPr>
        <p:spPr>
          <a:xfrm>
            <a:off x="3337678" y="3309429"/>
            <a:ext cx="1214446"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Convergent</a:t>
            </a:r>
            <a:endParaRPr lang="en-US" sz="1400" dirty="0"/>
          </a:p>
        </p:txBody>
      </p:sp>
      <p:sp>
        <p:nvSpPr>
          <p:cNvPr id="15" name="Retângulo 14"/>
          <p:cNvSpPr/>
          <p:nvPr/>
        </p:nvSpPr>
        <p:spPr>
          <a:xfrm>
            <a:off x="4623562" y="3309429"/>
            <a:ext cx="1214446"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WYSIWYM</a:t>
            </a:r>
            <a:endParaRPr lang="en-US" sz="1400" dirty="0"/>
          </a:p>
        </p:txBody>
      </p:sp>
      <p:sp>
        <p:nvSpPr>
          <p:cNvPr id="16" name="Retângulo 15"/>
          <p:cNvSpPr/>
          <p:nvPr/>
        </p:nvSpPr>
        <p:spPr>
          <a:xfrm>
            <a:off x="5909446" y="3309429"/>
            <a:ext cx="1214446"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Rapid Feedback</a:t>
            </a:r>
            <a:endParaRPr lang="en-US" sz="1400" dirty="0"/>
          </a:p>
        </p:txBody>
      </p:sp>
      <p:sp>
        <p:nvSpPr>
          <p:cNvPr id="17" name="Retângulo 16"/>
          <p:cNvSpPr/>
          <p:nvPr/>
        </p:nvSpPr>
        <p:spPr>
          <a:xfrm>
            <a:off x="2571736" y="3978479"/>
            <a:ext cx="1214446" cy="357190"/>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Interactive Cooperation</a:t>
            </a:r>
            <a:endParaRPr lang="en-US" sz="1200" b="1" dirty="0">
              <a:solidFill>
                <a:schemeClr val="tx1"/>
              </a:solidFill>
            </a:endParaRPr>
          </a:p>
        </p:txBody>
      </p:sp>
      <p:sp>
        <p:nvSpPr>
          <p:cNvPr id="18" name="Retângulo 17"/>
          <p:cNvSpPr/>
          <p:nvPr/>
        </p:nvSpPr>
        <p:spPr>
          <a:xfrm>
            <a:off x="3857620" y="3978479"/>
            <a:ext cx="1214446" cy="357190"/>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Modeling Standards</a:t>
            </a:r>
            <a:endParaRPr lang="en-US" sz="1200" b="1" dirty="0">
              <a:solidFill>
                <a:schemeClr val="tx1"/>
              </a:solidFill>
            </a:endParaRPr>
          </a:p>
        </p:txBody>
      </p:sp>
      <p:sp>
        <p:nvSpPr>
          <p:cNvPr id="19" name="Retângulo 18"/>
          <p:cNvSpPr/>
          <p:nvPr/>
        </p:nvSpPr>
        <p:spPr>
          <a:xfrm>
            <a:off x="5143504" y="3978479"/>
            <a:ext cx="1214446" cy="357190"/>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Joint </a:t>
            </a:r>
            <a:r>
              <a:rPr lang="en-US" sz="1200" b="1" dirty="0" err="1" smtClean="0">
                <a:solidFill>
                  <a:schemeClr val="tx1"/>
                </a:solidFill>
              </a:rPr>
              <a:t>Ont</a:t>
            </a:r>
            <a:r>
              <a:rPr lang="en-US" sz="1200" b="1" dirty="0" smtClean="0">
                <a:solidFill>
                  <a:schemeClr val="tx1"/>
                </a:solidFill>
              </a:rPr>
              <a:t> Design</a:t>
            </a:r>
            <a:endParaRPr lang="en-US" sz="1200" b="1" dirty="0">
              <a:solidFill>
                <a:schemeClr val="tx1"/>
              </a:solidFill>
            </a:endParaRPr>
          </a:p>
        </p:txBody>
      </p:sp>
      <p:sp>
        <p:nvSpPr>
          <p:cNvPr id="20" name="Retângulo 19"/>
          <p:cNvSpPr/>
          <p:nvPr/>
        </p:nvSpPr>
        <p:spPr>
          <a:xfrm>
            <a:off x="6429388" y="3978479"/>
            <a:ext cx="1214446" cy="357190"/>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View Generation</a:t>
            </a:r>
            <a:endParaRPr lang="en-US" sz="1200" b="1" dirty="0">
              <a:solidFill>
                <a:schemeClr val="tx1"/>
              </a:solidFill>
            </a:endParaRPr>
          </a:p>
        </p:txBody>
      </p:sp>
      <p:sp>
        <p:nvSpPr>
          <p:cNvPr id="21" name="Retângulo 20"/>
          <p:cNvSpPr/>
          <p:nvPr/>
        </p:nvSpPr>
        <p:spPr>
          <a:xfrm>
            <a:off x="2571736" y="4478545"/>
            <a:ext cx="1214446" cy="357190"/>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smtClean="0">
                <a:solidFill>
                  <a:schemeClr val="tx1"/>
                </a:solidFill>
              </a:rPr>
              <a:t>Ont</a:t>
            </a:r>
            <a:r>
              <a:rPr lang="en-US" sz="1200" b="1" dirty="0" smtClean="0">
                <a:solidFill>
                  <a:schemeClr val="tx1"/>
                </a:solidFill>
              </a:rPr>
              <a:t> .</a:t>
            </a:r>
            <a:r>
              <a:rPr lang="en-US" sz="1200" b="1" dirty="0" err="1" smtClean="0">
                <a:solidFill>
                  <a:schemeClr val="tx1"/>
                </a:solidFill>
              </a:rPr>
              <a:t>Evol</a:t>
            </a:r>
            <a:r>
              <a:rPr lang="en-US" sz="1200" b="1" dirty="0" smtClean="0">
                <a:solidFill>
                  <a:schemeClr val="tx1"/>
                </a:solidFill>
              </a:rPr>
              <a:t>.</a:t>
            </a:r>
            <a:endParaRPr lang="en-US" sz="1200" b="1" dirty="0">
              <a:solidFill>
                <a:schemeClr val="tx1"/>
              </a:solidFill>
            </a:endParaRPr>
          </a:p>
        </p:txBody>
      </p:sp>
      <p:sp>
        <p:nvSpPr>
          <p:cNvPr id="22" name="Retângulo 21"/>
          <p:cNvSpPr/>
          <p:nvPr/>
        </p:nvSpPr>
        <p:spPr>
          <a:xfrm>
            <a:off x="3857620" y="4478545"/>
            <a:ext cx="1214446" cy="357190"/>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Short Releases</a:t>
            </a:r>
            <a:endParaRPr lang="en-US" sz="1200" b="1" dirty="0">
              <a:solidFill>
                <a:schemeClr val="tx1"/>
              </a:solidFill>
            </a:endParaRPr>
          </a:p>
        </p:txBody>
      </p:sp>
      <p:sp>
        <p:nvSpPr>
          <p:cNvPr id="23" name="Retângulo 22"/>
          <p:cNvSpPr/>
          <p:nvPr/>
        </p:nvSpPr>
        <p:spPr>
          <a:xfrm>
            <a:off x="5143504" y="4478545"/>
            <a:ext cx="1214446" cy="357190"/>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smtClean="0">
                <a:solidFill>
                  <a:schemeClr val="tx1"/>
                </a:solidFill>
              </a:rPr>
              <a:t>Communit</a:t>
            </a:r>
            <a:r>
              <a:rPr lang="en-US" sz="1200" b="1" dirty="0" smtClean="0">
                <a:solidFill>
                  <a:schemeClr val="tx1"/>
                </a:solidFill>
              </a:rPr>
              <a:t> Modeling</a:t>
            </a:r>
            <a:endParaRPr lang="en-US" sz="1200" b="1" dirty="0">
              <a:solidFill>
                <a:schemeClr val="tx1"/>
              </a:solidFill>
            </a:endParaRPr>
          </a:p>
        </p:txBody>
      </p:sp>
      <p:sp>
        <p:nvSpPr>
          <p:cNvPr id="24" name="Retângulo 23"/>
          <p:cNvSpPr/>
          <p:nvPr/>
        </p:nvSpPr>
        <p:spPr>
          <a:xfrm>
            <a:off x="6429388" y="4478545"/>
            <a:ext cx="1214446" cy="357190"/>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Information Integration</a:t>
            </a:r>
            <a:endParaRPr lang="en-US" sz="1200" b="1" dirty="0">
              <a:solidFill>
                <a:schemeClr val="tx1"/>
              </a:solidFill>
            </a:endParaRPr>
          </a:p>
        </p:txBody>
      </p:sp>
      <p:sp>
        <p:nvSpPr>
          <p:cNvPr id="25" name="Retângulo 24"/>
          <p:cNvSpPr/>
          <p:nvPr/>
        </p:nvSpPr>
        <p:spPr>
          <a:xfrm>
            <a:off x="1285852" y="3978479"/>
            <a:ext cx="1214446" cy="357190"/>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Simple KM</a:t>
            </a:r>
            <a:endParaRPr lang="en-US" sz="1200" b="1" dirty="0">
              <a:solidFill>
                <a:schemeClr val="tx1"/>
              </a:solidFill>
            </a:endParaRPr>
          </a:p>
        </p:txBody>
      </p:sp>
      <p:sp>
        <p:nvSpPr>
          <p:cNvPr id="26" name="Retângulo 25"/>
          <p:cNvSpPr/>
          <p:nvPr/>
        </p:nvSpPr>
        <p:spPr>
          <a:xfrm>
            <a:off x="1285852" y="4478545"/>
            <a:ext cx="1214446" cy="357190"/>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Cons. Checking</a:t>
            </a:r>
            <a:endParaRPr lang="en-US" sz="1200" b="1" dirty="0">
              <a:solidFill>
                <a:schemeClr val="tx1"/>
              </a:solidFill>
            </a:endParaRPr>
          </a:p>
        </p:txBody>
      </p:sp>
      <p:cxnSp>
        <p:nvCxnSpPr>
          <p:cNvPr id="28" name="Conector reto 27"/>
          <p:cNvCxnSpPr/>
          <p:nvPr/>
        </p:nvCxnSpPr>
        <p:spPr>
          <a:xfrm>
            <a:off x="785786" y="3764165"/>
            <a:ext cx="7858180" cy="158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785786" y="2764033"/>
            <a:ext cx="7858180" cy="158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CaixaDeTexto 29"/>
          <p:cNvSpPr txBox="1"/>
          <p:nvPr/>
        </p:nvSpPr>
        <p:spPr>
          <a:xfrm>
            <a:off x="714348" y="2466139"/>
            <a:ext cx="660374" cy="307777"/>
          </a:xfrm>
          <a:prstGeom prst="rect">
            <a:avLst/>
          </a:prstGeom>
          <a:noFill/>
        </p:spPr>
        <p:txBody>
          <a:bodyPr wrap="none" rtlCol="0">
            <a:spAutoFit/>
          </a:bodyPr>
          <a:lstStyle/>
          <a:p>
            <a:r>
              <a:rPr lang="en-US" sz="1400" dirty="0" smtClean="0"/>
              <a:t>Values</a:t>
            </a:r>
            <a:endParaRPr lang="en-US" sz="1400" dirty="0"/>
          </a:p>
        </p:txBody>
      </p:sp>
      <p:sp>
        <p:nvSpPr>
          <p:cNvPr id="31" name="CaixaDeTexto 30"/>
          <p:cNvSpPr txBox="1"/>
          <p:nvPr/>
        </p:nvSpPr>
        <p:spPr>
          <a:xfrm>
            <a:off x="714348" y="3456388"/>
            <a:ext cx="889987" cy="307777"/>
          </a:xfrm>
          <a:prstGeom prst="rect">
            <a:avLst/>
          </a:prstGeom>
          <a:noFill/>
        </p:spPr>
        <p:txBody>
          <a:bodyPr wrap="none" rtlCol="0">
            <a:spAutoFit/>
          </a:bodyPr>
          <a:lstStyle/>
          <a:p>
            <a:r>
              <a:rPr lang="en-US" sz="1400" dirty="0" smtClean="0"/>
              <a:t>Principles</a:t>
            </a:r>
            <a:endParaRPr lang="en-US" sz="1400" dirty="0"/>
          </a:p>
        </p:txBody>
      </p:sp>
      <p:sp>
        <p:nvSpPr>
          <p:cNvPr id="32" name="CaixaDeTexto 31"/>
          <p:cNvSpPr txBox="1"/>
          <p:nvPr/>
        </p:nvSpPr>
        <p:spPr>
          <a:xfrm>
            <a:off x="714348" y="4907173"/>
            <a:ext cx="836639" cy="307777"/>
          </a:xfrm>
          <a:prstGeom prst="rect">
            <a:avLst/>
          </a:prstGeom>
          <a:noFill/>
        </p:spPr>
        <p:txBody>
          <a:bodyPr wrap="none" rtlCol="0">
            <a:spAutoFit/>
          </a:bodyPr>
          <a:lstStyle/>
          <a:p>
            <a:r>
              <a:rPr lang="en-US" sz="1400" dirty="0" smtClean="0"/>
              <a:t>Practices</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solidFill>
                  <a:srgbClr val="C00000"/>
                </a:solidFill>
                <a:effectLst>
                  <a:outerShdw blurRad="38100" dist="38100" dir="2700000" algn="tl">
                    <a:srgbClr val="000000">
                      <a:alpha val="43137"/>
                    </a:srgbClr>
                  </a:outerShdw>
                </a:effectLst>
              </a:rPr>
              <a:t>Ontological</a:t>
            </a:r>
            <a:r>
              <a:rPr lang="en-US" smtClean="0"/>
              <a:t> </a:t>
            </a:r>
            <a:r>
              <a:rPr lang="en-US">
                <a:solidFill>
                  <a:srgbClr val="C00000"/>
                </a:solidFill>
                <a:effectLst>
                  <a:outerShdw blurRad="38100" dist="38100" dir="2700000" algn="tl">
                    <a:srgbClr val="000000">
                      <a:alpha val="43137"/>
                    </a:srgbClr>
                  </a:outerShdw>
                </a:effectLst>
              </a:rPr>
              <a:t>Engineering</a:t>
            </a:r>
          </a:p>
        </p:txBody>
      </p:sp>
      <p:sp>
        <p:nvSpPr>
          <p:cNvPr id="3" name="Espaço Reservado para Conteúdo 2"/>
          <p:cNvSpPr>
            <a:spLocks noGrp="1"/>
          </p:cNvSpPr>
          <p:nvPr>
            <p:ph idx="1"/>
          </p:nvPr>
        </p:nvSpPr>
        <p:spPr/>
        <p:txBody>
          <a:bodyPr/>
          <a:lstStyle/>
          <a:p>
            <a:r>
              <a:rPr lang="en-US" dirty="0" smtClean="0"/>
              <a:t>Tools (</a:t>
            </a:r>
            <a:r>
              <a:rPr lang="en-US" dirty="0" err="1" smtClean="0"/>
              <a:t>Corcho</a:t>
            </a:r>
            <a:r>
              <a:rPr lang="en-US" dirty="0" smtClean="0"/>
              <a:t> et al., 2006)</a:t>
            </a:r>
          </a:p>
          <a:p>
            <a:pPr lvl="1"/>
            <a:r>
              <a:rPr lang="en-US" dirty="0" smtClean="0"/>
              <a:t>Specific Language Ontology Environments</a:t>
            </a:r>
          </a:p>
          <a:p>
            <a:pPr lvl="2"/>
            <a:r>
              <a:rPr lang="en-US" dirty="0" err="1" smtClean="0"/>
              <a:t>Ontolingua</a:t>
            </a:r>
            <a:r>
              <a:rPr lang="en-US" dirty="0" smtClean="0"/>
              <a:t> Server (</a:t>
            </a:r>
            <a:r>
              <a:rPr lang="en-US" dirty="0" err="1" smtClean="0"/>
              <a:t>Ontolingua</a:t>
            </a:r>
            <a:r>
              <a:rPr lang="en-US" dirty="0" smtClean="0"/>
              <a:t> and KIF)</a:t>
            </a:r>
          </a:p>
          <a:p>
            <a:pPr lvl="2"/>
            <a:r>
              <a:rPr lang="en-US" dirty="0" err="1" smtClean="0"/>
              <a:t>OntoSaurus</a:t>
            </a:r>
            <a:r>
              <a:rPr lang="en-US" dirty="0" smtClean="0"/>
              <a:t> (Loom)</a:t>
            </a:r>
          </a:p>
          <a:p>
            <a:pPr lvl="2"/>
            <a:r>
              <a:rPr lang="en-US" dirty="0" err="1" smtClean="0"/>
              <a:t>WebOnto</a:t>
            </a:r>
            <a:r>
              <a:rPr lang="en-US" dirty="0" smtClean="0"/>
              <a:t>(OCML)</a:t>
            </a:r>
          </a:p>
          <a:p>
            <a:pPr lvl="2"/>
            <a:r>
              <a:rPr lang="en-US" dirty="0" err="1" smtClean="0"/>
              <a:t>OilEd</a:t>
            </a:r>
            <a:r>
              <a:rPr lang="en-US" dirty="0" smtClean="0"/>
              <a:t> (OIL and DAML+OIL)</a:t>
            </a:r>
          </a:p>
          <a:p>
            <a:pPr lvl="2"/>
            <a:r>
              <a:rPr lang="en-US" dirty="0" smtClean="0"/>
              <a:t>SWOOP and KAON2 (OWL)</a:t>
            </a:r>
          </a:p>
          <a:p>
            <a:pPr lvl="2">
              <a:buNone/>
            </a:pP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solidFill>
                  <a:srgbClr val="C00000"/>
                </a:solidFill>
                <a:effectLst>
                  <a:outerShdw blurRad="38100" dist="38100" dir="2700000" algn="tl">
                    <a:srgbClr val="000000">
                      <a:alpha val="43137"/>
                    </a:srgbClr>
                  </a:outerShdw>
                </a:effectLst>
              </a:rPr>
              <a:t>Ontological</a:t>
            </a:r>
            <a:r>
              <a:rPr lang="en-US" smtClean="0"/>
              <a:t> </a:t>
            </a:r>
            <a:r>
              <a:rPr lang="en-US">
                <a:solidFill>
                  <a:srgbClr val="C00000"/>
                </a:solidFill>
                <a:effectLst>
                  <a:outerShdw blurRad="38100" dist="38100" dir="2700000" algn="tl">
                    <a:srgbClr val="000000">
                      <a:alpha val="43137"/>
                    </a:srgbClr>
                  </a:outerShdw>
                </a:effectLst>
              </a:rPr>
              <a:t>Engineering</a:t>
            </a:r>
          </a:p>
        </p:txBody>
      </p:sp>
      <p:sp>
        <p:nvSpPr>
          <p:cNvPr id="3" name="Espaço Reservado para Conteúdo 2"/>
          <p:cNvSpPr>
            <a:spLocks noGrp="1"/>
          </p:cNvSpPr>
          <p:nvPr>
            <p:ph idx="1"/>
          </p:nvPr>
        </p:nvSpPr>
        <p:spPr/>
        <p:txBody>
          <a:bodyPr/>
          <a:lstStyle/>
          <a:p>
            <a:r>
              <a:rPr lang="en-US" dirty="0" smtClean="0"/>
              <a:t>Tools (cont.)</a:t>
            </a:r>
          </a:p>
          <a:p>
            <a:pPr lvl="1"/>
            <a:r>
              <a:rPr lang="en-US" dirty="0" smtClean="0"/>
              <a:t>Language Independent Integrated Environments</a:t>
            </a:r>
          </a:p>
          <a:p>
            <a:pPr lvl="2"/>
            <a:r>
              <a:rPr lang="en-US" dirty="0" smtClean="0"/>
              <a:t>Protégé</a:t>
            </a:r>
          </a:p>
          <a:p>
            <a:pPr lvl="2"/>
            <a:r>
              <a:rPr lang="en-US" dirty="0" err="1" smtClean="0"/>
              <a:t>WebODE</a:t>
            </a:r>
            <a:endParaRPr lang="en-US" dirty="0" smtClean="0"/>
          </a:p>
          <a:p>
            <a:pPr lvl="2"/>
            <a:r>
              <a:rPr lang="en-US" dirty="0" err="1" smtClean="0"/>
              <a:t>OntoEdit</a:t>
            </a:r>
            <a:r>
              <a:rPr lang="en-US" dirty="0" smtClean="0"/>
              <a:t> </a:t>
            </a:r>
          </a:p>
          <a:p>
            <a:pPr lvl="2"/>
            <a:r>
              <a:rPr lang="en-US" dirty="0" smtClean="0"/>
              <a:t>KAON1</a:t>
            </a:r>
          </a:p>
          <a:p>
            <a:pPr lvl="2"/>
            <a:endParaRPr lang="en-US" dirty="0"/>
          </a:p>
        </p:txBody>
      </p:sp>
      <p:pic>
        <p:nvPicPr>
          <p:cNvPr id="2050" name="Picture 2"/>
          <p:cNvPicPr>
            <a:picLocks noChangeAspect="1" noChangeArrowheads="1"/>
          </p:cNvPicPr>
          <p:nvPr/>
        </p:nvPicPr>
        <p:blipFill>
          <a:blip r:embed="rId2"/>
          <a:srcRect/>
          <a:stretch>
            <a:fillRect/>
          </a:stretch>
        </p:blipFill>
        <p:spPr bwMode="auto">
          <a:xfrm>
            <a:off x="4214810" y="4429132"/>
            <a:ext cx="1362673" cy="1500190"/>
          </a:xfrm>
          <a:prstGeom prst="rect">
            <a:avLst/>
          </a:prstGeom>
          <a:noFill/>
          <a:ln w="9525">
            <a:noFill/>
            <a:miter lim="800000"/>
            <a:headEnd/>
            <a:tailEnd/>
          </a:ln>
          <a:effectLst/>
        </p:spPr>
      </p:pic>
      <p:pic>
        <p:nvPicPr>
          <p:cNvPr id="5" name="Imagem 4" descr="ProtegeLogo.gif"/>
          <p:cNvPicPr>
            <a:picLocks noChangeAspect="1"/>
          </p:cNvPicPr>
          <p:nvPr/>
        </p:nvPicPr>
        <p:blipFill>
          <a:blip r:embed="rId3"/>
          <a:stretch>
            <a:fillRect/>
          </a:stretch>
        </p:blipFill>
        <p:spPr>
          <a:xfrm>
            <a:off x="1398649" y="4786322"/>
            <a:ext cx="2125583" cy="757239"/>
          </a:xfrm>
          <a:prstGeom prst="rect">
            <a:avLst/>
          </a:prstGeom>
        </p:spPr>
      </p:pic>
      <p:pic>
        <p:nvPicPr>
          <p:cNvPr id="6" name="Imagem 5" descr="logosmall.gif"/>
          <p:cNvPicPr>
            <a:picLocks noChangeAspect="1"/>
          </p:cNvPicPr>
          <p:nvPr/>
        </p:nvPicPr>
        <p:blipFill>
          <a:blip r:embed="rId4"/>
          <a:stretch>
            <a:fillRect/>
          </a:stretch>
        </p:blipFill>
        <p:spPr>
          <a:xfrm>
            <a:off x="6858016" y="4643446"/>
            <a:ext cx="1428760" cy="1122597"/>
          </a:xfrm>
          <a:prstGeom prst="rect">
            <a:avLst/>
          </a:prstGeom>
          <a:ln>
            <a:solidFill>
              <a:srgbClr val="FFC000"/>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solidFill>
                  <a:srgbClr val="C00000"/>
                </a:solidFill>
                <a:effectLst>
                  <a:outerShdw blurRad="38100" dist="38100" dir="2700000" algn="tl">
                    <a:srgbClr val="000000">
                      <a:alpha val="43137"/>
                    </a:srgbClr>
                  </a:outerShdw>
                </a:effectLst>
              </a:rPr>
              <a:t>Ontological</a:t>
            </a:r>
            <a:r>
              <a:rPr lang="en-US" smtClean="0"/>
              <a:t> </a:t>
            </a:r>
            <a:r>
              <a:rPr lang="en-US" smtClean="0">
                <a:solidFill>
                  <a:srgbClr val="C00000"/>
                </a:solidFill>
                <a:effectLst>
                  <a:outerShdw blurRad="38100" dist="38100" dir="2700000" algn="tl">
                    <a:srgbClr val="000000">
                      <a:alpha val="43137"/>
                    </a:srgbClr>
                  </a:outerShdw>
                </a:effectLst>
              </a:rPr>
              <a:t>Engineering</a:t>
            </a:r>
            <a:endParaRPr lang="en-US"/>
          </a:p>
        </p:txBody>
      </p:sp>
      <p:sp>
        <p:nvSpPr>
          <p:cNvPr id="3" name="Espaço Reservado para Conteúdo 2"/>
          <p:cNvSpPr>
            <a:spLocks noGrp="1"/>
          </p:cNvSpPr>
          <p:nvPr>
            <p:ph idx="1"/>
          </p:nvPr>
        </p:nvSpPr>
        <p:spPr/>
        <p:txBody>
          <a:bodyPr/>
          <a:lstStyle/>
          <a:p>
            <a:r>
              <a:rPr lang="en-US" dirty="0" smtClean="0"/>
              <a:t>State of Art</a:t>
            </a:r>
          </a:p>
          <a:p>
            <a:pPr lvl="1"/>
            <a:r>
              <a:rPr lang="en-US" dirty="0" smtClean="0"/>
              <a:t>Modularization</a:t>
            </a:r>
          </a:p>
          <a:p>
            <a:pPr lvl="1"/>
            <a:r>
              <a:rPr lang="en-US" dirty="0" smtClean="0"/>
              <a:t>Requirements Traceability</a:t>
            </a:r>
          </a:p>
          <a:p>
            <a:pPr lvl="1"/>
            <a:r>
              <a:rPr lang="en-US" dirty="0" smtClean="0"/>
              <a:t>Development </a:t>
            </a:r>
            <a:r>
              <a:rPr lang="en-US" dirty="0" smtClean="0"/>
              <a:t>Patterns</a:t>
            </a:r>
            <a:endParaRPr lang="en-US"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solidFill>
                  <a:srgbClr val="C00000"/>
                </a:solidFill>
                <a:effectLst>
                  <a:outerShdw blurRad="38100" dist="38100" dir="2700000" algn="tl">
                    <a:srgbClr val="000000">
                      <a:alpha val="43137"/>
                    </a:srgbClr>
                  </a:outerShdw>
                </a:effectLst>
              </a:rPr>
              <a:t>Ontological</a:t>
            </a:r>
            <a:r>
              <a:rPr lang="en-US" smtClean="0"/>
              <a:t> </a:t>
            </a:r>
            <a:r>
              <a:rPr lang="en-US">
                <a:solidFill>
                  <a:srgbClr val="C00000"/>
                </a:solidFill>
                <a:effectLst>
                  <a:outerShdw blurRad="38100" dist="38100" dir="2700000" algn="tl">
                    <a:srgbClr val="000000">
                      <a:alpha val="43137"/>
                    </a:srgbClr>
                  </a:outerShdw>
                </a:effectLst>
              </a:rPr>
              <a:t>Engineering</a:t>
            </a:r>
          </a:p>
        </p:txBody>
      </p:sp>
      <p:sp>
        <p:nvSpPr>
          <p:cNvPr id="3" name="Espaço Reservado para Conteúdo 2"/>
          <p:cNvSpPr>
            <a:spLocks noGrp="1"/>
          </p:cNvSpPr>
          <p:nvPr>
            <p:ph idx="1"/>
          </p:nvPr>
        </p:nvSpPr>
        <p:spPr/>
        <p:txBody>
          <a:bodyPr/>
          <a:lstStyle/>
          <a:p>
            <a:r>
              <a:rPr lang="en-US" dirty="0" smtClean="0"/>
              <a:t>Modularization </a:t>
            </a:r>
            <a:r>
              <a:rPr lang="pt-BR" dirty="0" smtClean="0"/>
              <a:t>(</a:t>
            </a:r>
            <a:r>
              <a:rPr lang="pt-BR" dirty="0" err="1" smtClean="0"/>
              <a:t>Spaccapietra</a:t>
            </a:r>
            <a:r>
              <a:rPr lang="pt-BR" dirty="0" smtClean="0"/>
              <a:t> </a:t>
            </a:r>
            <a:r>
              <a:rPr lang="pt-BR" dirty="0" err="1" smtClean="0"/>
              <a:t>et</a:t>
            </a:r>
            <a:r>
              <a:rPr lang="pt-BR" dirty="0" smtClean="0"/>
              <a:t> al., 2005)</a:t>
            </a:r>
          </a:p>
          <a:p>
            <a:pPr lvl="1"/>
            <a:r>
              <a:rPr lang="pt-BR" dirty="0" err="1" smtClean="0"/>
              <a:t>The</a:t>
            </a:r>
            <a:r>
              <a:rPr lang="pt-BR" dirty="0" smtClean="0"/>
              <a:t> </a:t>
            </a:r>
            <a:r>
              <a:rPr lang="en-US" dirty="0" smtClean="0"/>
              <a:t>main</a:t>
            </a:r>
            <a:r>
              <a:rPr lang="pt-BR" dirty="0" smtClean="0"/>
              <a:t> </a:t>
            </a:r>
            <a:r>
              <a:rPr lang="pt-BR" dirty="0" err="1" smtClean="0"/>
              <a:t>aim</a:t>
            </a:r>
            <a:r>
              <a:rPr lang="pt-BR" dirty="0" smtClean="0"/>
              <a:t> is to </a:t>
            </a:r>
            <a:r>
              <a:rPr lang="pt-BR" dirty="0" err="1" smtClean="0"/>
              <a:t>provide</a:t>
            </a:r>
            <a:r>
              <a:rPr lang="pt-BR" dirty="0" smtClean="0"/>
              <a:t> </a:t>
            </a:r>
            <a:r>
              <a:rPr lang="pt-BR" dirty="0" err="1" smtClean="0"/>
              <a:t>scalability</a:t>
            </a:r>
            <a:r>
              <a:rPr lang="pt-BR" dirty="0" smtClean="0"/>
              <a:t> in design, use </a:t>
            </a:r>
            <a:r>
              <a:rPr lang="pt-BR" dirty="0" err="1" smtClean="0"/>
              <a:t>and</a:t>
            </a:r>
            <a:r>
              <a:rPr lang="pt-BR" dirty="0" smtClean="0"/>
              <a:t> </a:t>
            </a:r>
            <a:r>
              <a:rPr lang="pt-BR" dirty="0" err="1" smtClean="0"/>
              <a:t>maintenance</a:t>
            </a:r>
            <a:r>
              <a:rPr lang="pt-BR" dirty="0" smtClean="0"/>
              <a:t> </a:t>
            </a:r>
            <a:r>
              <a:rPr lang="pt-BR" dirty="0" err="1" smtClean="0"/>
              <a:t>of</a:t>
            </a:r>
            <a:r>
              <a:rPr lang="pt-BR" dirty="0" smtClean="0"/>
              <a:t> ontologies  (</a:t>
            </a:r>
            <a:r>
              <a:rPr lang="pt-BR" dirty="0" err="1" smtClean="0"/>
              <a:t>Stuckenschimidt</a:t>
            </a:r>
            <a:r>
              <a:rPr lang="pt-BR" dirty="0" smtClean="0"/>
              <a:t> </a:t>
            </a:r>
            <a:r>
              <a:rPr lang="pt-BR" dirty="0" err="1" smtClean="0"/>
              <a:t>and</a:t>
            </a:r>
            <a:r>
              <a:rPr lang="pt-BR" dirty="0" smtClean="0"/>
              <a:t> Klein, 2003)</a:t>
            </a:r>
          </a:p>
          <a:p>
            <a:pPr lvl="2"/>
            <a:r>
              <a:rPr lang="en-US" dirty="0" smtClean="0"/>
              <a:t>Distributed ontologies</a:t>
            </a:r>
          </a:p>
          <a:p>
            <a:pPr lvl="2"/>
            <a:r>
              <a:rPr lang="en-US" dirty="0" smtClean="0"/>
              <a:t>Large Ontologies</a:t>
            </a:r>
          </a:p>
          <a:p>
            <a:pPr lvl="2"/>
            <a:r>
              <a:rPr lang="en-US" dirty="0" smtClean="0"/>
              <a:t>Reusability</a:t>
            </a:r>
          </a:p>
          <a:p>
            <a:pPr lvl="1"/>
            <a:r>
              <a:rPr lang="en-US" dirty="0" smtClean="0"/>
              <a:t>Ontology composition and decomposition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C00000"/>
                </a:solidFill>
                <a:effectLst>
                  <a:outerShdw blurRad="38100" dist="38100" dir="2700000" algn="tl">
                    <a:srgbClr val="000000">
                      <a:alpha val="43137"/>
                    </a:srgbClr>
                  </a:outerShdw>
                </a:effectLst>
              </a:rPr>
              <a:t>Ontological</a:t>
            </a:r>
            <a:r>
              <a:rPr lang="en-US" dirty="0" smtClean="0"/>
              <a:t> </a:t>
            </a:r>
            <a:r>
              <a:rPr lang="en-US" dirty="0" smtClean="0">
                <a:solidFill>
                  <a:srgbClr val="C00000"/>
                </a:solidFill>
                <a:effectLst>
                  <a:outerShdw blurRad="38100" dist="38100" dir="2700000" algn="tl">
                    <a:srgbClr val="000000">
                      <a:alpha val="43137"/>
                    </a:srgbClr>
                  </a:outerShdw>
                </a:effectLst>
              </a:rPr>
              <a:t>Engineering</a:t>
            </a:r>
            <a:endParaRPr lang="en-US" dirty="0"/>
          </a:p>
        </p:txBody>
      </p:sp>
      <p:sp>
        <p:nvSpPr>
          <p:cNvPr id="4" name="Retângulo de cantos arredondados 3"/>
          <p:cNvSpPr/>
          <p:nvPr/>
        </p:nvSpPr>
        <p:spPr>
          <a:xfrm>
            <a:off x="1571604" y="2000240"/>
            <a:ext cx="1428760" cy="157163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 name="Retângulo de cantos arredondados 4"/>
          <p:cNvSpPr/>
          <p:nvPr/>
        </p:nvSpPr>
        <p:spPr>
          <a:xfrm>
            <a:off x="714348" y="3714752"/>
            <a:ext cx="1428760" cy="157163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Retângulo de cantos arredondados 5"/>
          <p:cNvSpPr/>
          <p:nvPr/>
        </p:nvSpPr>
        <p:spPr>
          <a:xfrm>
            <a:off x="2500298" y="3929066"/>
            <a:ext cx="1428760" cy="157163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7" name="Conector reto 6"/>
          <p:cNvCxnSpPr>
            <a:stCxn id="34" idx="3"/>
            <a:endCxn id="10" idx="0"/>
          </p:cNvCxnSpPr>
          <p:nvPr/>
        </p:nvCxnSpPr>
        <p:spPr>
          <a:xfrm rot="5400000">
            <a:off x="1851304" y="2586842"/>
            <a:ext cx="203141" cy="66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ector reto 7"/>
          <p:cNvCxnSpPr>
            <a:endCxn id="9" idx="0"/>
          </p:cNvCxnSpPr>
          <p:nvPr/>
        </p:nvCxnSpPr>
        <p:spPr>
          <a:xfrm rot="16200000" flipH="1">
            <a:off x="2119082" y="2545592"/>
            <a:ext cx="217716" cy="1339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Elipse 8"/>
          <p:cNvSpPr/>
          <p:nvPr/>
        </p:nvSpPr>
        <p:spPr>
          <a:xfrm>
            <a:off x="2160968" y="2721424"/>
            <a:ext cx="267893" cy="272145"/>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Elipse 9"/>
          <p:cNvSpPr/>
          <p:nvPr/>
        </p:nvSpPr>
        <p:spPr>
          <a:xfrm>
            <a:off x="1785918" y="2721424"/>
            <a:ext cx="267893" cy="272145"/>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11" name="Conector reto 10"/>
          <p:cNvCxnSpPr>
            <a:endCxn id="14" idx="0"/>
          </p:cNvCxnSpPr>
          <p:nvPr/>
        </p:nvCxnSpPr>
        <p:spPr>
          <a:xfrm rot="5400000">
            <a:off x="2065618" y="3022274"/>
            <a:ext cx="203141" cy="66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a:endCxn id="13" idx="0"/>
          </p:cNvCxnSpPr>
          <p:nvPr/>
        </p:nvCxnSpPr>
        <p:spPr>
          <a:xfrm rot="16200000" flipH="1">
            <a:off x="2333396" y="2981024"/>
            <a:ext cx="217716" cy="1339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lipse 12"/>
          <p:cNvSpPr/>
          <p:nvPr/>
        </p:nvSpPr>
        <p:spPr>
          <a:xfrm>
            <a:off x="2375282" y="3156855"/>
            <a:ext cx="267893" cy="272145"/>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Elipse 13"/>
          <p:cNvSpPr/>
          <p:nvPr/>
        </p:nvSpPr>
        <p:spPr>
          <a:xfrm>
            <a:off x="2000232" y="3156855"/>
            <a:ext cx="267893" cy="272145"/>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CaixaDeTexto 14"/>
          <p:cNvSpPr txBox="1"/>
          <p:nvPr/>
        </p:nvSpPr>
        <p:spPr>
          <a:xfrm>
            <a:off x="2071670" y="1978215"/>
            <a:ext cx="896399" cy="307777"/>
          </a:xfrm>
          <a:prstGeom prst="rect">
            <a:avLst/>
          </a:prstGeom>
          <a:noFill/>
        </p:spPr>
        <p:txBody>
          <a:bodyPr wrap="none" rtlCol="0">
            <a:spAutoFit/>
          </a:bodyPr>
          <a:lstStyle/>
          <a:p>
            <a:r>
              <a:rPr lang="en-US" sz="1400" smtClean="0">
                <a:effectLst>
                  <a:outerShdw blurRad="38100" dist="38100" dir="2700000" algn="tl">
                    <a:srgbClr val="000000">
                      <a:alpha val="43137"/>
                    </a:srgbClr>
                  </a:outerShdw>
                </a:effectLst>
              </a:rPr>
              <a:t>Module 1</a:t>
            </a:r>
            <a:endParaRPr lang="en-US" sz="1400">
              <a:effectLst>
                <a:outerShdw blurRad="38100" dist="38100" dir="2700000" algn="tl">
                  <a:srgbClr val="000000">
                    <a:alpha val="43137"/>
                  </a:srgbClr>
                </a:outerShdw>
              </a:effectLst>
            </a:endParaRPr>
          </a:p>
        </p:txBody>
      </p:sp>
      <p:cxnSp>
        <p:nvCxnSpPr>
          <p:cNvPr id="16" name="Conector reto 15"/>
          <p:cNvCxnSpPr>
            <a:stCxn id="22" idx="3"/>
            <a:endCxn id="18" idx="0"/>
          </p:cNvCxnSpPr>
          <p:nvPr/>
        </p:nvCxnSpPr>
        <p:spPr>
          <a:xfrm rot="5400000">
            <a:off x="1065485" y="4301354"/>
            <a:ext cx="203141" cy="66021"/>
          </a:xfrm>
          <a:prstGeom prst="line">
            <a:avLst/>
          </a:prstGeom>
        </p:spPr>
        <p:style>
          <a:lnRef idx="1">
            <a:schemeClr val="dk1"/>
          </a:lnRef>
          <a:fillRef idx="2">
            <a:schemeClr val="dk1"/>
          </a:fillRef>
          <a:effectRef idx="1">
            <a:schemeClr val="dk1"/>
          </a:effectRef>
          <a:fontRef idx="minor">
            <a:schemeClr val="dk1"/>
          </a:fontRef>
        </p:style>
      </p:cxnSp>
      <p:cxnSp>
        <p:nvCxnSpPr>
          <p:cNvPr id="17" name="Conector reto 16"/>
          <p:cNvCxnSpPr>
            <a:endCxn id="21" idx="0"/>
          </p:cNvCxnSpPr>
          <p:nvPr/>
        </p:nvCxnSpPr>
        <p:spPr>
          <a:xfrm rot="16200000" flipH="1">
            <a:off x="1333263" y="4260104"/>
            <a:ext cx="217716" cy="133946"/>
          </a:xfrm>
          <a:prstGeom prst="line">
            <a:avLst/>
          </a:prstGeom>
        </p:spPr>
        <p:style>
          <a:lnRef idx="1">
            <a:schemeClr val="dk1"/>
          </a:lnRef>
          <a:fillRef idx="2">
            <a:schemeClr val="dk1"/>
          </a:fillRef>
          <a:effectRef idx="1">
            <a:schemeClr val="dk1"/>
          </a:effectRef>
          <a:fontRef idx="minor">
            <a:schemeClr val="dk1"/>
          </a:fontRef>
        </p:style>
      </p:cxnSp>
      <p:sp>
        <p:nvSpPr>
          <p:cNvPr id="18" name="Elipse 17"/>
          <p:cNvSpPr/>
          <p:nvPr/>
        </p:nvSpPr>
        <p:spPr>
          <a:xfrm>
            <a:off x="1000099" y="4435936"/>
            <a:ext cx="267893" cy="272145"/>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lt1"/>
              </a:solidFill>
            </a:endParaRPr>
          </a:p>
        </p:txBody>
      </p:sp>
      <p:cxnSp>
        <p:nvCxnSpPr>
          <p:cNvPr id="19" name="Conector reto 18"/>
          <p:cNvCxnSpPr>
            <a:endCxn id="20" idx="0"/>
          </p:cNvCxnSpPr>
          <p:nvPr/>
        </p:nvCxnSpPr>
        <p:spPr>
          <a:xfrm rot="5400000">
            <a:off x="1279799" y="4736786"/>
            <a:ext cx="203141" cy="66021"/>
          </a:xfrm>
          <a:prstGeom prst="line">
            <a:avLst/>
          </a:prstGeom>
        </p:spPr>
        <p:style>
          <a:lnRef idx="1">
            <a:schemeClr val="dk1"/>
          </a:lnRef>
          <a:fillRef idx="2">
            <a:schemeClr val="dk1"/>
          </a:fillRef>
          <a:effectRef idx="1">
            <a:schemeClr val="dk1"/>
          </a:effectRef>
          <a:fontRef idx="minor">
            <a:schemeClr val="dk1"/>
          </a:fontRef>
        </p:style>
      </p:cxnSp>
      <p:sp>
        <p:nvSpPr>
          <p:cNvPr id="20" name="Elipse 19"/>
          <p:cNvSpPr/>
          <p:nvPr/>
        </p:nvSpPr>
        <p:spPr>
          <a:xfrm>
            <a:off x="1214413" y="4871367"/>
            <a:ext cx="267893" cy="272145"/>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lt1"/>
              </a:solidFill>
            </a:endParaRPr>
          </a:p>
        </p:txBody>
      </p:sp>
      <p:sp>
        <p:nvSpPr>
          <p:cNvPr id="21" name="Elipse 20"/>
          <p:cNvSpPr/>
          <p:nvPr/>
        </p:nvSpPr>
        <p:spPr>
          <a:xfrm>
            <a:off x="1375149" y="4435936"/>
            <a:ext cx="267893" cy="272145"/>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lt1"/>
              </a:solidFill>
            </a:endParaRPr>
          </a:p>
        </p:txBody>
      </p:sp>
      <p:sp>
        <p:nvSpPr>
          <p:cNvPr id="22" name="Elipse 21"/>
          <p:cNvSpPr/>
          <p:nvPr/>
        </p:nvSpPr>
        <p:spPr>
          <a:xfrm>
            <a:off x="1160835" y="4000504"/>
            <a:ext cx="267893" cy="272145"/>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3" name="CaixaDeTexto 22"/>
          <p:cNvSpPr txBox="1"/>
          <p:nvPr/>
        </p:nvSpPr>
        <p:spPr>
          <a:xfrm>
            <a:off x="1214414" y="3714752"/>
            <a:ext cx="896399" cy="307777"/>
          </a:xfrm>
          <a:prstGeom prst="rect">
            <a:avLst/>
          </a:prstGeom>
          <a:noFill/>
        </p:spPr>
        <p:txBody>
          <a:bodyPr wrap="none" rtlCol="0">
            <a:spAutoFit/>
          </a:bodyPr>
          <a:lstStyle/>
          <a:p>
            <a:r>
              <a:rPr lang="en-US" sz="1400" smtClean="0">
                <a:effectLst>
                  <a:outerShdw blurRad="38100" dist="38100" dir="2700000" algn="tl">
                    <a:srgbClr val="000000">
                      <a:alpha val="43137"/>
                    </a:srgbClr>
                  </a:outerShdw>
                </a:effectLst>
              </a:rPr>
              <a:t>Module 2</a:t>
            </a:r>
            <a:endParaRPr lang="en-US" sz="1400">
              <a:effectLst>
                <a:outerShdw blurRad="38100" dist="38100" dir="2700000" algn="tl">
                  <a:srgbClr val="000000">
                    <a:alpha val="43137"/>
                  </a:srgbClr>
                </a:outerShdw>
              </a:effectLst>
            </a:endParaRPr>
          </a:p>
        </p:txBody>
      </p:sp>
      <p:sp>
        <p:nvSpPr>
          <p:cNvPr id="24" name="CaixaDeTexto 23"/>
          <p:cNvSpPr txBox="1"/>
          <p:nvPr/>
        </p:nvSpPr>
        <p:spPr>
          <a:xfrm>
            <a:off x="3000364" y="3929066"/>
            <a:ext cx="885179" cy="307777"/>
          </a:xfrm>
          <a:prstGeom prst="rect">
            <a:avLst/>
          </a:prstGeom>
          <a:noFill/>
        </p:spPr>
        <p:txBody>
          <a:bodyPr wrap="none" rtlCol="0">
            <a:spAutoFit/>
          </a:bodyPr>
          <a:lstStyle/>
          <a:p>
            <a:r>
              <a:rPr lang="en-US" sz="1400" smtClean="0">
                <a:effectLst>
                  <a:outerShdw blurRad="38100" dist="38100" dir="2700000" algn="tl">
                    <a:srgbClr val="000000">
                      <a:alpha val="43137"/>
                    </a:srgbClr>
                  </a:outerShdw>
                </a:effectLst>
              </a:rPr>
              <a:t>Module 3</a:t>
            </a:r>
            <a:endParaRPr lang="en-US" sz="1400">
              <a:effectLst>
                <a:outerShdw blurRad="38100" dist="38100" dir="2700000" algn="tl">
                  <a:srgbClr val="000000">
                    <a:alpha val="43137"/>
                  </a:srgbClr>
                </a:outerShdw>
              </a:effectLst>
            </a:endParaRPr>
          </a:p>
        </p:txBody>
      </p:sp>
      <p:cxnSp>
        <p:nvCxnSpPr>
          <p:cNvPr id="25" name="Conector reto 24"/>
          <p:cNvCxnSpPr>
            <a:stCxn id="31" idx="3"/>
            <a:endCxn id="27" idx="0"/>
          </p:cNvCxnSpPr>
          <p:nvPr/>
        </p:nvCxnSpPr>
        <p:spPr>
          <a:xfrm rot="5400000">
            <a:off x="2976452" y="4508864"/>
            <a:ext cx="203141" cy="66021"/>
          </a:xfrm>
          <a:prstGeom prst="line">
            <a:avLst/>
          </a:prstGeom>
          <a:ln>
            <a:solidFill>
              <a:schemeClr val="tx1">
                <a:lumMod val="65000"/>
                <a:lumOff val="35000"/>
              </a:schemeClr>
            </a:solidFill>
          </a:ln>
        </p:spPr>
        <p:style>
          <a:lnRef idx="1">
            <a:schemeClr val="accent6"/>
          </a:lnRef>
          <a:fillRef idx="2">
            <a:schemeClr val="accent6"/>
          </a:fillRef>
          <a:effectRef idx="1">
            <a:schemeClr val="accent6"/>
          </a:effectRef>
          <a:fontRef idx="minor">
            <a:schemeClr val="dk1"/>
          </a:fontRef>
        </p:style>
      </p:cxnSp>
      <p:cxnSp>
        <p:nvCxnSpPr>
          <p:cNvPr id="26" name="Conector reto 25"/>
          <p:cNvCxnSpPr>
            <a:endCxn id="30" idx="0"/>
          </p:cNvCxnSpPr>
          <p:nvPr/>
        </p:nvCxnSpPr>
        <p:spPr>
          <a:xfrm rot="16200000" flipH="1">
            <a:off x="3244230" y="4467614"/>
            <a:ext cx="217716" cy="133946"/>
          </a:xfrm>
          <a:prstGeom prst="line">
            <a:avLst/>
          </a:prstGeom>
          <a:ln>
            <a:solidFill>
              <a:schemeClr val="tx1">
                <a:lumMod val="65000"/>
                <a:lumOff val="35000"/>
              </a:schemeClr>
            </a:solidFill>
          </a:ln>
        </p:spPr>
        <p:style>
          <a:lnRef idx="1">
            <a:schemeClr val="accent6"/>
          </a:lnRef>
          <a:fillRef idx="2">
            <a:schemeClr val="accent6"/>
          </a:fillRef>
          <a:effectRef idx="1">
            <a:schemeClr val="accent6"/>
          </a:effectRef>
          <a:fontRef idx="minor">
            <a:schemeClr val="dk1"/>
          </a:fontRef>
        </p:style>
      </p:cxnSp>
      <p:sp>
        <p:nvSpPr>
          <p:cNvPr id="27" name="Elipse 26"/>
          <p:cNvSpPr/>
          <p:nvPr/>
        </p:nvSpPr>
        <p:spPr>
          <a:xfrm>
            <a:off x="2911066" y="4643446"/>
            <a:ext cx="267893" cy="27214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28" name="Conector reto 27"/>
          <p:cNvCxnSpPr>
            <a:stCxn id="27" idx="5"/>
            <a:endCxn id="29" idx="0"/>
          </p:cNvCxnSpPr>
          <p:nvPr/>
        </p:nvCxnSpPr>
        <p:spPr>
          <a:xfrm rot="16200000" flipH="1">
            <a:off x="3097957" y="4917506"/>
            <a:ext cx="203141" cy="119600"/>
          </a:xfrm>
          <a:prstGeom prst="line">
            <a:avLst/>
          </a:prstGeom>
          <a:ln>
            <a:solidFill>
              <a:schemeClr val="tx1">
                <a:lumMod val="65000"/>
                <a:lumOff val="35000"/>
              </a:schemeClr>
            </a:solidFill>
          </a:ln>
        </p:spPr>
        <p:style>
          <a:lnRef idx="1">
            <a:schemeClr val="accent6"/>
          </a:lnRef>
          <a:fillRef idx="2">
            <a:schemeClr val="accent6"/>
          </a:fillRef>
          <a:effectRef idx="1">
            <a:schemeClr val="accent6"/>
          </a:effectRef>
          <a:fontRef idx="minor">
            <a:schemeClr val="dk1"/>
          </a:fontRef>
        </p:style>
      </p:cxnSp>
      <p:sp>
        <p:nvSpPr>
          <p:cNvPr id="29" name="Elipse 28"/>
          <p:cNvSpPr/>
          <p:nvPr/>
        </p:nvSpPr>
        <p:spPr>
          <a:xfrm>
            <a:off x="3125380" y="5078877"/>
            <a:ext cx="267893" cy="27214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0" name="Elipse 29"/>
          <p:cNvSpPr/>
          <p:nvPr/>
        </p:nvSpPr>
        <p:spPr>
          <a:xfrm>
            <a:off x="3286116" y="4643446"/>
            <a:ext cx="267893" cy="27214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1" name="Elipse 30"/>
          <p:cNvSpPr/>
          <p:nvPr/>
        </p:nvSpPr>
        <p:spPr>
          <a:xfrm>
            <a:off x="3071802" y="4208014"/>
            <a:ext cx="267893" cy="27214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32" name="Conector reto 31"/>
          <p:cNvCxnSpPr>
            <a:endCxn id="33" idx="0"/>
          </p:cNvCxnSpPr>
          <p:nvPr/>
        </p:nvCxnSpPr>
        <p:spPr>
          <a:xfrm rot="5400000">
            <a:off x="2882394" y="4975253"/>
            <a:ext cx="141227" cy="66021"/>
          </a:xfrm>
          <a:prstGeom prst="line">
            <a:avLst/>
          </a:prstGeom>
          <a:ln>
            <a:solidFill>
              <a:schemeClr val="tx1">
                <a:lumMod val="65000"/>
                <a:lumOff val="35000"/>
              </a:schemeClr>
            </a:solidFill>
          </a:ln>
        </p:spPr>
        <p:style>
          <a:lnRef idx="1">
            <a:schemeClr val="accent6"/>
          </a:lnRef>
          <a:fillRef idx="2">
            <a:schemeClr val="accent6"/>
          </a:fillRef>
          <a:effectRef idx="1">
            <a:schemeClr val="accent6"/>
          </a:effectRef>
          <a:fontRef idx="minor">
            <a:schemeClr val="dk1"/>
          </a:fontRef>
        </p:style>
      </p:cxnSp>
      <p:sp>
        <p:nvSpPr>
          <p:cNvPr id="33" name="Elipse 32"/>
          <p:cNvSpPr/>
          <p:nvPr/>
        </p:nvSpPr>
        <p:spPr>
          <a:xfrm>
            <a:off x="2786049" y="5078877"/>
            <a:ext cx="267893" cy="27214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4" name="Elipse 33"/>
          <p:cNvSpPr/>
          <p:nvPr/>
        </p:nvSpPr>
        <p:spPr>
          <a:xfrm>
            <a:off x="1946654" y="2285992"/>
            <a:ext cx="267893" cy="272145"/>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35" name="Conector angulado 44"/>
          <p:cNvCxnSpPr>
            <a:stCxn id="4" idx="1"/>
          </p:cNvCxnSpPr>
          <p:nvPr/>
        </p:nvCxnSpPr>
        <p:spPr>
          <a:xfrm rot="10800000" flipV="1">
            <a:off x="1285852" y="2786058"/>
            <a:ext cx="285752" cy="928694"/>
          </a:xfrm>
          <a:prstGeom prst="bentConnector2">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 name="Forma 35"/>
          <p:cNvCxnSpPr>
            <a:endCxn id="4" idx="3"/>
          </p:cNvCxnSpPr>
          <p:nvPr/>
        </p:nvCxnSpPr>
        <p:spPr>
          <a:xfrm rot="16200000" flipV="1">
            <a:off x="2571736" y="3214686"/>
            <a:ext cx="1143008" cy="285752"/>
          </a:xfrm>
          <a:prstGeom prst="bentConnector2">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68" name="Grupo 67"/>
          <p:cNvGrpSpPr/>
          <p:nvPr/>
        </p:nvGrpSpPr>
        <p:grpSpPr>
          <a:xfrm>
            <a:off x="5572132" y="2093702"/>
            <a:ext cx="3071834" cy="3407000"/>
            <a:chOff x="5572132" y="2093702"/>
            <a:chExt cx="3071834" cy="3407000"/>
          </a:xfrm>
        </p:grpSpPr>
        <p:sp>
          <p:nvSpPr>
            <p:cNvPr id="37" name="Retângulo de cantos arredondados 36"/>
            <p:cNvSpPr/>
            <p:nvPr/>
          </p:nvSpPr>
          <p:spPr>
            <a:xfrm>
              <a:off x="5572132" y="2093702"/>
              <a:ext cx="3071834" cy="3407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40" name="Conector reto 39"/>
            <p:cNvCxnSpPr>
              <a:stCxn id="67" idx="3"/>
              <a:endCxn id="43" idx="0"/>
            </p:cNvCxnSpPr>
            <p:nvPr/>
          </p:nvCxnSpPr>
          <p:spPr>
            <a:xfrm rot="5400000">
              <a:off x="6780525" y="3086907"/>
              <a:ext cx="203141" cy="66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ector reto 40"/>
            <p:cNvCxnSpPr>
              <a:endCxn id="42" idx="0"/>
            </p:cNvCxnSpPr>
            <p:nvPr/>
          </p:nvCxnSpPr>
          <p:spPr>
            <a:xfrm rot="16200000" flipH="1">
              <a:off x="7048303" y="3045657"/>
              <a:ext cx="217716" cy="1339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Elipse 41"/>
            <p:cNvSpPr/>
            <p:nvPr/>
          </p:nvSpPr>
          <p:spPr>
            <a:xfrm>
              <a:off x="7090189" y="3221489"/>
              <a:ext cx="267893" cy="272145"/>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3" name="Elipse 42"/>
            <p:cNvSpPr/>
            <p:nvPr/>
          </p:nvSpPr>
          <p:spPr>
            <a:xfrm>
              <a:off x="6715139" y="3221489"/>
              <a:ext cx="267893" cy="272145"/>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44" name="Conector reto 43"/>
            <p:cNvCxnSpPr>
              <a:endCxn id="47" idx="0"/>
            </p:cNvCxnSpPr>
            <p:nvPr/>
          </p:nvCxnSpPr>
          <p:spPr>
            <a:xfrm rot="5400000">
              <a:off x="6994839" y="3522339"/>
              <a:ext cx="203141" cy="66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a:endCxn id="46" idx="0"/>
            </p:cNvCxnSpPr>
            <p:nvPr/>
          </p:nvCxnSpPr>
          <p:spPr>
            <a:xfrm rot="16200000" flipH="1">
              <a:off x="7262617" y="3481089"/>
              <a:ext cx="217716" cy="1339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Elipse 45"/>
            <p:cNvSpPr/>
            <p:nvPr/>
          </p:nvSpPr>
          <p:spPr>
            <a:xfrm>
              <a:off x="7304503" y="3656920"/>
              <a:ext cx="267893" cy="272145"/>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49" name="Conector reto 48"/>
            <p:cNvCxnSpPr>
              <a:stCxn id="55" idx="3"/>
              <a:endCxn id="51" idx="0"/>
            </p:cNvCxnSpPr>
            <p:nvPr/>
          </p:nvCxnSpPr>
          <p:spPr>
            <a:xfrm rot="5400000">
              <a:off x="6494774" y="4394817"/>
              <a:ext cx="203142" cy="66021"/>
            </a:xfrm>
            <a:prstGeom prst="line">
              <a:avLst/>
            </a:prstGeom>
          </p:spPr>
          <p:style>
            <a:lnRef idx="1">
              <a:schemeClr val="dk1"/>
            </a:lnRef>
            <a:fillRef idx="2">
              <a:schemeClr val="dk1"/>
            </a:fillRef>
            <a:effectRef idx="1">
              <a:schemeClr val="dk1"/>
            </a:effectRef>
            <a:fontRef idx="minor">
              <a:schemeClr val="dk1"/>
            </a:fontRef>
          </p:style>
        </p:cxnSp>
        <p:cxnSp>
          <p:nvCxnSpPr>
            <p:cNvPr id="50" name="Conector reto 49"/>
            <p:cNvCxnSpPr>
              <a:endCxn id="54" idx="0"/>
            </p:cNvCxnSpPr>
            <p:nvPr/>
          </p:nvCxnSpPr>
          <p:spPr>
            <a:xfrm rot="16200000" flipH="1">
              <a:off x="6762552" y="4353565"/>
              <a:ext cx="217717" cy="133948"/>
            </a:xfrm>
            <a:prstGeom prst="line">
              <a:avLst/>
            </a:prstGeom>
          </p:spPr>
          <p:style>
            <a:lnRef idx="1">
              <a:schemeClr val="dk1"/>
            </a:lnRef>
            <a:fillRef idx="2">
              <a:schemeClr val="dk1"/>
            </a:fillRef>
            <a:effectRef idx="1">
              <a:schemeClr val="dk1"/>
            </a:effectRef>
            <a:fontRef idx="minor">
              <a:schemeClr val="dk1"/>
            </a:fontRef>
          </p:style>
        </p:cxnSp>
        <p:sp>
          <p:nvSpPr>
            <p:cNvPr id="51" name="Elipse 50"/>
            <p:cNvSpPr/>
            <p:nvPr/>
          </p:nvSpPr>
          <p:spPr>
            <a:xfrm>
              <a:off x="6429387" y="4529398"/>
              <a:ext cx="267893" cy="272145"/>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lt1"/>
                </a:solidFill>
              </a:endParaRPr>
            </a:p>
          </p:txBody>
        </p:sp>
        <p:cxnSp>
          <p:nvCxnSpPr>
            <p:cNvPr id="52" name="Conector reto 51"/>
            <p:cNvCxnSpPr>
              <a:endCxn id="53" idx="0"/>
            </p:cNvCxnSpPr>
            <p:nvPr/>
          </p:nvCxnSpPr>
          <p:spPr>
            <a:xfrm rot="5400000">
              <a:off x="6709089" y="4830248"/>
              <a:ext cx="203141" cy="66021"/>
            </a:xfrm>
            <a:prstGeom prst="line">
              <a:avLst/>
            </a:prstGeom>
          </p:spPr>
          <p:style>
            <a:lnRef idx="1">
              <a:schemeClr val="dk1"/>
            </a:lnRef>
            <a:fillRef idx="2">
              <a:schemeClr val="dk1"/>
            </a:fillRef>
            <a:effectRef idx="1">
              <a:schemeClr val="dk1"/>
            </a:effectRef>
            <a:fontRef idx="minor">
              <a:schemeClr val="dk1"/>
            </a:fontRef>
          </p:style>
        </p:cxnSp>
        <p:sp>
          <p:nvSpPr>
            <p:cNvPr id="53" name="Elipse 52"/>
            <p:cNvSpPr/>
            <p:nvPr/>
          </p:nvSpPr>
          <p:spPr>
            <a:xfrm>
              <a:off x="6643701" y="4964829"/>
              <a:ext cx="267893" cy="272145"/>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lt1"/>
                </a:solidFill>
              </a:endParaRPr>
            </a:p>
          </p:txBody>
        </p:sp>
        <p:sp>
          <p:nvSpPr>
            <p:cNvPr id="54" name="Elipse 53"/>
            <p:cNvSpPr/>
            <p:nvPr/>
          </p:nvSpPr>
          <p:spPr>
            <a:xfrm>
              <a:off x="6804437" y="4529398"/>
              <a:ext cx="267893" cy="272145"/>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lt1"/>
                </a:solidFill>
              </a:endParaRPr>
            </a:p>
          </p:txBody>
        </p:sp>
        <p:cxnSp>
          <p:nvCxnSpPr>
            <p:cNvPr id="58" name="Conector reto 57"/>
            <p:cNvCxnSpPr>
              <a:stCxn id="64" idx="3"/>
              <a:endCxn id="60" idx="0"/>
            </p:cNvCxnSpPr>
            <p:nvPr/>
          </p:nvCxnSpPr>
          <p:spPr>
            <a:xfrm rot="5400000">
              <a:off x="7566343" y="4372791"/>
              <a:ext cx="203141" cy="66021"/>
            </a:xfrm>
            <a:prstGeom prst="line">
              <a:avLst/>
            </a:prstGeom>
            <a:ln>
              <a:solidFill>
                <a:schemeClr val="tx1">
                  <a:lumMod val="65000"/>
                  <a:lumOff val="35000"/>
                </a:schemeClr>
              </a:solidFill>
            </a:ln>
          </p:spPr>
          <p:style>
            <a:lnRef idx="1">
              <a:schemeClr val="accent6"/>
            </a:lnRef>
            <a:fillRef idx="2">
              <a:schemeClr val="accent6"/>
            </a:fillRef>
            <a:effectRef idx="1">
              <a:schemeClr val="accent6"/>
            </a:effectRef>
            <a:fontRef idx="minor">
              <a:schemeClr val="dk1"/>
            </a:fontRef>
          </p:style>
        </p:cxnSp>
        <p:cxnSp>
          <p:nvCxnSpPr>
            <p:cNvPr id="59" name="Conector reto 58"/>
            <p:cNvCxnSpPr>
              <a:endCxn id="63" idx="0"/>
            </p:cNvCxnSpPr>
            <p:nvPr/>
          </p:nvCxnSpPr>
          <p:spPr>
            <a:xfrm rot="16200000" flipH="1">
              <a:off x="7834121" y="4331541"/>
              <a:ext cx="217716" cy="133946"/>
            </a:xfrm>
            <a:prstGeom prst="line">
              <a:avLst/>
            </a:prstGeom>
            <a:ln>
              <a:solidFill>
                <a:schemeClr val="tx1">
                  <a:lumMod val="65000"/>
                  <a:lumOff val="35000"/>
                </a:schemeClr>
              </a:solidFill>
            </a:ln>
          </p:spPr>
          <p:style>
            <a:lnRef idx="1">
              <a:schemeClr val="accent6"/>
            </a:lnRef>
            <a:fillRef idx="2">
              <a:schemeClr val="accent6"/>
            </a:fillRef>
            <a:effectRef idx="1">
              <a:schemeClr val="accent6"/>
            </a:effectRef>
            <a:fontRef idx="minor">
              <a:schemeClr val="dk1"/>
            </a:fontRef>
          </p:style>
        </p:cxnSp>
        <p:sp>
          <p:nvSpPr>
            <p:cNvPr id="60" name="Elipse 59"/>
            <p:cNvSpPr/>
            <p:nvPr/>
          </p:nvSpPr>
          <p:spPr>
            <a:xfrm>
              <a:off x="7500957" y="4507373"/>
              <a:ext cx="267893" cy="27214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61" name="Conector reto 60"/>
            <p:cNvCxnSpPr>
              <a:stCxn id="60" idx="5"/>
              <a:endCxn id="62" idx="0"/>
            </p:cNvCxnSpPr>
            <p:nvPr/>
          </p:nvCxnSpPr>
          <p:spPr>
            <a:xfrm rot="16200000" flipH="1">
              <a:off x="7687848" y="4781433"/>
              <a:ext cx="203141" cy="119600"/>
            </a:xfrm>
            <a:prstGeom prst="line">
              <a:avLst/>
            </a:prstGeom>
            <a:ln>
              <a:solidFill>
                <a:schemeClr val="tx1">
                  <a:lumMod val="65000"/>
                  <a:lumOff val="35000"/>
                </a:schemeClr>
              </a:solidFill>
            </a:ln>
          </p:spPr>
          <p:style>
            <a:lnRef idx="1">
              <a:schemeClr val="accent6"/>
            </a:lnRef>
            <a:fillRef idx="2">
              <a:schemeClr val="accent6"/>
            </a:fillRef>
            <a:effectRef idx="1">
              <a:schemeClr val="accent6"/>
            </a:effectRef>
            <a:fontRef idx="minor">
              <a:schemeClr val="dk1"/>
            </a:fontRef>
          </p:style>
        </p:cxnSp>
        <p:sp>
          <p:nvSpPr>
            <p:cNvPr id="62" name="Elipse 61"/>
            <p:cNvSpPr/>
            <p:nvPr/>
          </p:nvSpPr>
          <p:spPr>
            <a:xfrm>
              <a:off x="7715271" y="4942804"/>
              <a:ext cx="267893" cy="27214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63" name="Elipse 62"/>
            <p:cNvSpPr/>
            <p:nvPr/>
          </p:nvSpPr>
          <p:spPr>
            <a:xfrm>
              <a:off x="7876007" y="4507373"/>
              <a:ext cx="267893" cy="27214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65" name="Conector reto 64"/>
            <p:cNvCxnSpPr>
              <a:endCxn id="66" idx="0"/>
            </p:cNvCxnSpPr>
            <p:nvPr/>
          </p:nvCxnSpPr>
          <p:spPr>
            <a:xfrm rot="5400000">
              <a:off x="7472285" y="4839180"/>
              <a:ext cx="141227" cy="66021"/>
            </a:xfrm>
            <a:prstGeom prst="line">
              <a:avLst/>
            </a:prstGeom>
            <a:ln>
              <a:solidFill>
                <a:schemeClr val="tx1">
                  <a:lumMod val="65000"/>
                  <a:lumOff val="35000"/>
                </a:schemeClr>
              </a:solidFill>
            </a:ln>
          </p:spPr>
          <p:style>
            <a:lnRef idx="1">
              <a:schemeClr val="accent6"/>
            </a:lnRef>
            <a:fillRef idx="2">
              <a:schemeClr val="accent6"/>
            </a:fillRef>
            <a:effectRef idx="1">
              <a:schemeClr val="accent6"/>
            </a:effectRef>
            <a:fontRef idx="minor">
              <a:schemeClr val="dk1"/>
            </a:fontRef>
          </p:style>
        </p:cxnSp>
        <p:sp>
          <p:nvSpPr>
            <p:cNvPr id="66" name="Elipse 65"/>
            <p:cNvSpPr/>
            <p:nvPr/>
          </p:nvSpPr>
          <p:spPr>
            <a:xfrm>
              <a:off x="7375940" y="4942804"/>
              <a:ext cx="267893" cy="27214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67" name="Elipse 66"/>
            <p:cNvSpPr/>
            <p:nvPr/>
          </p:nvSpPr>
          <p:spPr>
            <a:xfrm>
              <a:off x="6875875" y="2786057"/>
              <a:ext cx="267893" cy="272145"/>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73" name="Conector reto 72"/>
            <p:cNvCxnSpPr/>
            <p:nvPr/>
          </p:nvCxnSpPr>
          <p:spPr>
            <a:xfrm rot="5400000" flipH="1" flipV="1">
              <a:off x="6715140" y="3857627"/>
              <a:ext cx="357190" cy="21431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7" name="Elipse 46"/>
            <p:cNvSpPr/>
            <p:nvPr/>
          </p:nvSpPr>
          <p:spPr>
            <a:xfrm>
              <a:off x="6929453" y="3656920"/>
              <a:ext cx="267893" cy="272145"/>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5" name="Elipse 54"/>
            <p:cNvSpPr/>
            <p:nvPr/>
          </p:nvSpPr>
          <p:spPr>
            <a:xfrm>
              <a:off x="6590123" y="4093966"/>
              <a:ext cx="267893" cy="272145"/>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cxnSp>
          <p:nvCxnSpPr>
            <p:cNvPr id="76" name="Conector reto 75"/>
            <p:cNvCxnSpPr>
              <a:stCxn id="46" idx="5"/>
              <a:endCxn id="64" idx="1"/>
            </p:cNvCxnSpPr>
            <p:nvPr/>
          </p:nvCxnSpPr>
          <p:spPr>
            <a:xfrm rot="16200000" flipH="1">
              <a:off x="7505751" y="3916622"/>
              <a:ext cx="222586" cy="16776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4" name="Elipse 63"/>
            <p:cNvSpPr/>
            <p:nvPr/>
          </p:nvSpPr>
          <p:spPr>
            <a:xfrm>
              <a:off x="7661693" y="4071941"/>
              <a:ext cx="267893" cy="27214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77" name="CaixaDeTexto 76"/>
            <p:cNvSpPr txBox="1"/>
            <p:nvPr/>
          </p:nvSpPr>
          <p:spPr>
            <a:xfrm>
              <a:off x="6072198" y="2143115"/>
              <a:ext cx="2019207" cy="369332"/>
            </a:xfrm>
            <a:prstGeom prst="rect">
              <a:avLst/>
            </a:prstGeom>
            <a:noFill/>
          </p:spPr>
          <p:txBody>
            <a:bodyPr wrap="none" rtlCol="0">
              <a:spAutoFit/>
            </a:bodyPr>
            <a:lstStyle/>
            <a:p>
              <a:r>
                <a:rPr lang="en-US" smtClean="0">
                  <a:effectLst>
                    <a:outerShdw blurRad="38100" dist="38100" dir="2700000" algn="tl">
                      <a:srgbClr val="000000">
                        <a:alpha val="43137"/>
                      </a:srgbClr>
                    </a:outerShdw>
                  </a:effectLst>
                </a:rPr>
                <a:t>Resultant Ontology</a:t>
              </a:r>
              <a:endParaRPr lang="en-US">
                <a:effectLst>
                  <a:outerShdw blurRad="38100" dist="38100" dir="2700000" algn="tl">
                    <a:srgbClr val="000000">
                      <a:alpha val="43137"/>
                    </a:srgbClr>
                  </a:outerShdw>
                </a:effectLst>
              </a:endParaRPr>
            </a:p>
          </p:txBody>
        </p:sp>
      </p:grpSp>
      <p:sp>
        <p:nvSpPr>
          <p:cNvPr id="79" name="Seta para a direita 78"/>
          <p:cNvSpPr/>
          <p:nvPr/>
        </p:nvSpPr>
        <p:spPr>
          <a:xfrm>
            <a:off x="4307972" y="3286124"/>
            <a:ext cx="978408" cy="100013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strips(downLeft)">
                                      <p:cBhvr>
                                        <p:cTn id="7" dur="500"/>
                                        <p:tgtEl>
                                          <p:spTgt spid="35"/>
                                        </p:tgtEl>
                                      </p:cBhvr>
                                    </p:animEffect>
                                  </p:childTnLst>
                                </p:cTn>
                              </p:par>
                              <p:par>
                                <p:cTn id="8" presetID="18" presetClass="entr" presetSubtype="12"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strips(downLeft)">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1" nodeType="click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dissolve">
                                      <p:cBhvr>
                                        <p:cTn id="15" dur="500"/>
                                        <p:tgtEl>
                                          <p:spTgt spid="79"/>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checkerboard(across)">
                                      <p:cBhvr>
                                        <p:cTn id="2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solidFill>
                  <a:srgbClr val="C00000"/>
                </a:solidFill>
                <a:effectLst>
                  <a:outerShdw blurRad="38100" dist="38100" dir="2700000" algn="tl">
                    <a:srgbClr val="000000">
                      <a:alpha val="43137"/>
                    </a:srgbClr>
                  </a:outerShdw>
                </a:effectLst>
              </a:rPr>
              <a:t>Ontological</a:t>
            </a:r>
            <a:r>
              <a:rPr lang="en-US" smtClean="0"/>
              <a:t> </a:t>
            </a:r>
            <a:r>
              <a:rPr lang="en-US" smtClean="0">
                <a:solidFill>
                  <a:srgbClr val="C00000"/>
                </a:solidFill>
                <a:effectLst>
                  <a:outerShdw blurRad="38100" dist="38100" dir="2700000" algn="tl">
                    <a:srgbClr val="000000">
                      <a:alpha val="43137"/>
                    </a:srgbClr>
                  </a:outerShdw>
                </a:effectLst>
              </a:rPr>
              <a:t>Engineering</a:t>
            </a:r>
            <a:endParaRPr lang="en-US"/>
          </a:p>
        </p:txBody>
      </p:sp>
      <p:sp>
        <p:nvSpPr>
          <p:cNvPr id="3" name="Espaço Reservado para Conteúdo 2"/>
          <p:cNvSpPr>
            <a:spLocks noGrp="1"/>
          </p:cNvSpPr>
          <p:nvPr>
            <p:ph idx="1"/>
          </p:nvPr>
        </p:nvSpPr>
        <p:spPr/>
        <p:txBody>
          <a:bodyPr/>
          <a:lstStyle/>
          <a:p>
            <a:r>
              <a:rPr lang="en-US" dirty="0" smtClean="0"/>
              <a:t>Alignment</a:t>
            </a:r>
          </a:p>
          <a:p>
            <a:pPr lvl="1"/>
            <a:r>
              <a:rPr lang="en-US" dirty="0" smtClean="0"/>
              <a:t>Process of determining correspondences among concepts (</a:t>
            </a:r>
            <a:r>
              <a:rPr lang="en-US" dirty="0" err="1" smtClean="0"/>
              <a:t>Euzenat</a:t>
            </a:r>
            <a:r>
              <a:rPr lang="en-US" dirty="0" smtClean="0"/>
              <a:t>, 2004)</a:t>
            </a:r>
          </a:p>
          <a:p>
            <a:pPr lvl="2"/>
            <a:r>
              <a:rPr lang="en-US" dirty="0" smtClean="0"/>
              <a:t>Distinct vocabularies and structures</a:t>
            </a:r>
            <a:endParaRPr lang="en-US" dirty="0"/>
          </a:p>
        </p:txBody>
      </p:sp>
      <p:grpSp>
        <p:nvGrpSpPr>
          <p:cNvPr id="39" name="Grupo 38"/>
          <p:cNvGrpSpPr/>
          <p:nvPr/>
        </p:nvGrpSpPr>
        <p:grpSpPr>
          <a:xfrm>
            <a:off x="2649892" y="3929066"/>
            <a:ext cx="4779628" cy="2357454"/>
            <a:chOff x="2571736" y="3929066"/>
            <a:chExt cx="4779628" cy="2357454"/>
          </a:xfrm>
        </p:grpSpPr>
        <p:sp>
          <p:nvSpPr>
            <p:cNvPr id="4" name="Retângulo 3"/>
            <p:cNvSpPr/>
            <p:nvPr/>
          </p:nvSpPr>
          <p:spPr>
            <a:xfrm>
              <a:off x="2721330" y="4500570"/>
              <a:ext cx="1500198" cy="1785950"/>
            </a:xfrm>
            <a:prstGeom prst="rect">
              <a:avLst/>
            </a:prstGeom>
            <a:effectLst>
              <a:outerShdw blurRad="63500" dist="25400" dir="5400000" rotWithShape="0">
                <a:srgbClr val="000000">
                  <a:alpha val="43137"/>
                </a:srgbClr>
              </a:outerShdw>
              <a:reflection blurRad="6350" stA="50000" endA="300" endPos="55500" dist="101600" dir="5400000" sy="-100000" algn="bl" rotWithShape="0"/>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pt-BR" dirty="0"/>
            </a:p>
          </p:txBody>
        </p:sp>
        <p:sp>
          <p:nvSpPr>
            <p:cNvPr id="5" name="Retângulo 4"/>
            <p:cNvSpPr/>
            <p:nvPr/>
          </p:nvSpPr>
          <p:spPr>
            <a:xfrm>
              <a:off x="4935908" y="4500570"/>
              <a:ext cx="1500198" cy="1785950"/>
            </a:xfrm>
            <a:prstGeom prst="rect">
              <a:avLst/>
            </a:prstGeom>
            <a:effectLst>
              <a:outerShdw blurRad="63500" dist="25400" dir="5400000" rotWithShape="0">
                <a:srgbClr val="000000">
                  <a:alpha val="43137"/>
                </a:srgbClr>
              </a:outerShdw>
              <a:reflection blurRad="6350" stA="50000" endA="300" endPos="55500" dist="101600" dir="5400000" sy="-100000" algn="bl" rotWithShape="0"/>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p>
          </p:txBody>
        </p:sp>
        <p:grpSp>
          <p:nvGrpSpPr>
            <p:cNvPr id="13" name="Grupo 12"/>
            <p:cNvGrpSpPr/>
            <p:nvPr/>
          </p:nvGrpSpPr>
          <p:grpSpPr>
            <a:xfrm>
              <a:off x="3149958" y="4857760"/>
              <a:ext cx="642943" cy="1143008"/>
              <a:chOff x="1000099" y="4000504"/>
              <a:chExt cx="642943" cy="1143008"/>
            </a:xfrm>
          </p:grpSpPr>
          <p:cxnSp>
            <p:nvCxnSpPr>
              <p:cNvPr id="6" name="Conector reto 5"/>
              <p:cNvCxnSpPr>
                <a:stCxn id="12" idx="3"/>
                <a:endCxn id="8" idx="0"/>
              </p:cNvCxnSpPr>
              <p:nvPr/>
            </p:nvCxnSpPr>
            <p:spPr>
              <a:xfrm rot="5400000">
                <a:off x="1065485" y="4301354"/>
                <a:ext cx="203141" cy="66021"/>
              </a:xfrm>
              <a:prstGeom prst="line">
                <a:avLst/>
              </a:prstGeom>
            </p:spPr>
            <p:style>
              <a:lnRef idx="1">
                <a:schemeClr val="dk1"/>
              </a:lnRef>
              <a:fillRef idx="2">
                <a:schemeClr val="dk1"/>
              </a:fillRef>
              <a:effectRef idx="1">
                <a:schemeClr val="dk1"/>
              </a:effectRef>
              <a:fontRef idx="minor">
                <a:schemeClr val="dk1"/>
              </a:fontRef>
            </p:style>
          </p:cxnSp>
          <p:cxnSp>
            <p:nvCxnSpPr>
              <p:cNvPr id="7" name="Conector reto 6"/>
              <p:cNvCxnSpPr>
                <a:endCxn id="11" idx="0"/>
              </p:cNvCxnSpPr>
              <p:nvPr/>
            </p:nvCxnSpPr>
            <p:spPr>
              <a:xfrm rot="16200000" flipH="1">
                <a:off x="1333263" y="4260104"/>
                <a:ext cx="217716" cy="133946"/>
              </a:xfrm>
              <a:prstGeom prst="line">
                <a:avLst/>
              </a:prstGeom>
            </p:spPr>
            <p:style>
              <a:lnRef idx="1">
                <a:schemeClr val="dk1"/>
              </a:lnRef>
              <a:fillRef idx="2">
                <a:schemeClr val="dk1"/>
              </a:fillRef>
              <a:effectRef idx="1">
                <a:schemeClr val="dk1"/>
              </a:effectRef>
              <a:fontRef idx="minor">
                <a:schemeClr val="dk1"/>
              </a:fontRef>
            </p:style>
          </p:cxnSp>
          <p:sp>
            <p:nvSpPr>
              <p:cNvPr id="8" name="Elipse 7"/>
              <p:cNvSpPr/>
              <p:nvPr/>
            </p:nvSpPr>
            <p:spPr>
              <a:xfrm>
                <a:off x="1000099" y="4435936"/>
                <a:ext cx="267893" cy="272145"/>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lt1"/>
                  </a:solidFill>
                </a:endParaRPr>
              </a:p>
            </p:txBody>
          </p:sp>
          <p:cxnSp>
            <p:nvCxnSpPr>
              <p:cNvPr id="9" name="Conector reto 8"/>
              <p:cNvCxnSpPr>
                <a:endCxn id="10" idx="0"/>
              </p:cNvCxnSpPr>
              <p:nvPr/>
            </p:nvCxnSpPr>
            <p:spPr>
              <a:xfrm rot="5400000">
                <a:off x="1279799" y="4736786"/>
                <a:ext cx="203141" cy="66021"/>
              </a:xfrm>
              <a:prstGeom prst="line">
                <a:avLst/>
              </a:prstGeom>
            </p:spPr>
            <p:style>
              <a:lnRef idx="1">
                <a:schemeClr val="dk1"/>
              </a:lnRef>
              <a:fillRef idx="2">
                <a:schemeClr val="dk1"/>
              </a:fillRef>
              <a:effectRef idx="1">
                <a:schemeClr val="dk1"/>
              </a:effectRef>
              <a:fontRef idx="minor">
                <a:schemeClr val="dk1"/>
              </a:fontRef>
            </p:style>
          </p:cxnSp>
          <p:sp>
            <p:nvSpPr>
              <p:cNvPr id="10" name="Elipse 9"/>
              <p:cNvSpPr/>
              <p:nvPr/>
            </p:nvSpPr>
            <p:spPr>
              <a:xfrm>
                <a:off x="1214413" y="4871367"/>
                <a:ext cx="267893" cy="272145"/>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lt1"/>
                  </a:solidFill>
                </a:endParaRPr>
              </a:p>
            </p:txBody>
          </p:sp>
          <p:sp>
            <p:nvSpPr>
              <p:cNvPr id="11" name="Elipse 10"/>
              <p:cNvSpPr/>
              <p:nvPr/>
            </p:nvSpPr>
            <p:spPr>
              <a:xfrm>
                <a:off x="1375149" y="4435936"/>
                <a:ext cx="267893" cy="272145"/>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lt1"/>
                  </a:solidFill>
                </a:endParaRPr>
              </a:p>
            </p:txBody>
          </p:sp>
          <p:sp>
            <p:nvSpPr>
              <p:cNvPr id="12" name="Elipse 11"/>
              <p:cNvSpPr/>
              <p:nvPr/>
            </p:nvSpPr>
            <p:spPr>
              <a:xfrm>
                <a:off x="1160835" y="4000504"/>
                <a:ext cx="267893" cy="272145"/>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grpSp>
          <p:nvGrpSpPr>
            <p:cNvPr id="23" name="Grupo 22"/>
            <p:cNvGrpSpPr/>
            <p:nvPr/>
          </p:nvGrpSpPr>
          <p:grpSpPr>
            <a:xfrm>
              <a:off x="5293098" y="4857760"/>
              <a:ext cx="767960" cy="1143008"/>
              <a:chOff x="2786049" y="4208014"/>
              <a:chExt cx="767960" cy="1143008"/>
            </a:xfrm>
          </p:grpSpPr>
          <p:cxnSp>
            <p:nvCxnSpPr>
              <p:cNvPr id="14" name="Conector reto 13"/>
              <p:cNvCxnSpPr>
                <a:stCxn id="20" idx="3"/>
                <a:endCxn id="16" idx="0"/>
              </p:cNvCxnSpPr>
              <p:nvPr/>
            </p:nvCxnSpPr>
            <p:spPr>
              <a:xfrm rot="5400000">
                <a:off x="2976452" y="4508864"/>
                <a:ext cx="203141" cy="66021"/>
              </a:xfrm>
              <a:prstGeom prst="line">
                <a:avLst/>
              </a:prstGeom>
              <a:ln>
                <a:solidFill>
                  <a:schemeClr val="tx1">
                    <a:lumMod val="65000"/>
                    <a:lumOff val="35000"/>
                  </a:schemeClr>
                </a:solidFill>
              </a:ln>
            </p:spPr>
            <p:style>
              <a:lnRef idx="1">
                <a:schemeClr val="accent6"/>
              </a:lnRef>
              <a:fillRef idx="2">
                <a:schemeClr val="accent6"/>
              </a:fillRef>
              <a:effectRef idx="1">
                <a:schemeClr val="accent6"/>
              </a:effectRef>
              <a:fontRef idx="minor">
                <a:schemeClr val="dk1"/>
              </a:fontRef>
            </p:style>
          </p:cxnSp>
          <p:cxnSp>
            <p:nvCxnSpPr>
              <p:cNvPr id="15" name="Conector reto 14"/>
              <p:cNvCxnSpPr>
                <a:endCxn id="19" idx="0"/>
              </p:cNvCxnSpPr>
              <p:nvPr/>
            </p:nvCxnSpPr>
            <p:spPr>
              <a:xfrm rot="16200000" flipH="1">
                <a:off x="3244230" y="4467614"/>
                <a:ext cx="217716" cy="133946"/>
              </a:xfrm>
              <a:prstGeom prst="line">
                <a:avLst/>
              </a:prstGeom>
              <a:ln>
                <a:solidFill>
                  <a:schemeClr val="tx1">
                    <a:lumMod val="65000"/>
                    <a:lumOff val="35000"/>
                  </a:schemeClr>
                </a:solidFill>
              </a:ln>
            </p:spPr>
            <p:style>
              <a:lnRef idx="1">
                <a:schemeClr val="accent6"/>
              </a:lnRef>
              <a:fillRef idx="2">
                <a:schemeClr val="accent6"/>
              </a:fillRef>
              <a:effectRef idx="1">
                <a:schemeClr val="accent6"/>
              </a:effectRef>
              <a:fontRef idx="minor">
                <a:schemeClr val="dk1"/>
              </a:fontRef>
            </p:style>
          </p:cxnSp>
          <p:sp>
            <p:nvSpPr>
              <p:cNvPr id="16" name="Elipse 15"/>
              <p:cNvSpPr/>
              <p:nvPr/>
            </p:nvSpPr>
            <p:spPr>
              <a:xfrm>
                <a:off x="2911066" y="4643446"/>
                <a:ext cx="267893" cy="27214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17" name="Conector reto 16"/>
              <p:cNvCxnSpPr>
                <a:stCxn id="16" idx="5"/>
                <a:endCxn id="18" idx="0"/>
              </p:cNvCxnSpPr>
              <p:nvPr/>
            </p:nvCxnSpPr>
            <p:spPr>
              <a:xfrm rot="16200000" flipH="1">
                <a:off x="3097957" y="4917506"/>
                <a:ext cx="203141" cy="119600"/>
              </a:xfrm>
              <a:prstGeom prst="line">
                <a:avLst/>
              </a:prstGeom>
              <a:ln>
                <a:solidFill>
                  <a:schemeClr val="tx1">
                    <a:lumMod val="65000"/>
                    <a:lumOff val="35000"/>
                  </a:schemeClr>
                </a:solidFill>
              </a:ln>
            </p:spPr>
            <p:style>
              <a:lnRef idx="1">
                <a:schemeClr val="accent6"/>
              </a:lnRef>
              <a:fillRef idx="2">
                <a:schemeClr val="accent6"/>
              </a:fillRef>
              <a:effectRef idx="1">
                <a:schemeClr val="accent6"/>
              </a:effectRef>
              <a:fontRef idx="minor">
                <a:schemeClr val="dk1"/>
              </a:fontRef>
            </p:style>
          </p:cxnSp>
          <p:sp>
            <p:nvSpPr>
              <p:cNvPr id="18" name="Elipse 17"/>
              <p:cNvSpPr/>
              <p:nvPr/>
            </p:nvSpPr>
            <p:spPr>
              <a:xfrm>
                <a:off x="3125380" y="5078877"/>
                <a:ext cx="267893" cy="27214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9" name="Elipse 18"/>
              <p:cNvSpPr/>
              <p:nvPr/>
            </p:nvSpPr>
            <p:spPr>
              <a:xfrm>
                <a:off x="3286116" y="4643446"/>
                <a:ext cx="267893" cy="27214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0" name="Elipse 19"/>
              <p:cNvSpPr/>
              <p:nvPr/>
            </p:nvSpPr>
            <p:spPr>
              <a:xfrm>
                <a:off x="3071802" y="4208014"/>
                <a:ext cx="267893" cy="27214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21" name="Conector reto 20"/>
              <p:cNvCxnSpPr>
                <a:endCxn id="22" idx="0"/>
              </p:cNvCxnSpPr>
              <p:nvPr/>
            </p:nvCxnSpPr>
            <p:spPr>
              <a:xfrm rot="5400000">
                <a:off x="2882394" y="4975253"/>
                <a:ext cx="141227" cy="66021"/>
              </a:xfrm>
              <a:prstGeom prst="line">
                <a:avLst/>
              </a:prstGeom>
              <a:ln>
                <a:solidFill>
                  <a:schemeClr val="tx1">
                    <a:lumMod val="65000"/>
                    <a:lumOff val="35000"/>
                  </a:schemeClr>
                </a:solidFill>
              </a:ln>
            </p:spPr>
            <p:style>
              <a:lnRef idx="1">
                <a:schemeClr val="accent6"/>
              </a:lnRef>
              <a:fillRef idx="2">
                <a:schemeClr val="accent6"/>
              </a:fillRef>
              <a:effectRef idx="1">
                <a:schemeClr val="accent6"/>
              </a:effectRef>
              <a:fontRef idx="minor">
                <a:schemeClr val="dk1"/>
              </a:fontRef>
            </p:style>
          </p:cxnSp>
          <p:sp>
            <p:nvSpPr>
              <p:cNvPr id="22" name="Elipse 21"/>
              <p:cNvSpPr/>
              <p:nvPr/>
            </p:nvSpPr>
            <p:spPr>
              <a:xfrm>
                <a:off x="2786049" y="5078877"/>
                <a:ext cx="267893" cy="27214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sp>
          <p:nvSpPr>
            <p:cNvPr id="27" name="CaixaDeTexto 26"/>
            <p:cNvSpPr txBox="1"/>
            <p:nvPr/>
          </p:nvSpPr>
          <p:spPr>
            <a:xfrm>
              <a:off x="4364404" y="5000636"/>
              <a:ext cx="439544" cy="707886"/>
            </a:xfrm>
            <a:prstGeom prst="rect">
              <a:avLst/>
            </a:prstGeom>
            <a:noFill/>
          </p:spPr>
          <p:txBody>
            <a:bodyPr wrap="none" rtlCol="0">
              <a:spAutoFit/>
            </a:bodyPr>
            <a:lstStyle/>
            <a:p>
              <a:r>
                <a:rPr lang="pt-BR" sz="4000" b="1" dirty="0" smtClean="0"/>
                <a:t>+</a:t>
              </a:r>
              <a:endParaRPr lang="pt-BR" b="1" dirty="0"/>
            </a:p>
          </p:txBody>
        </p:sp>
        <p:sp>
          <p:nvSpPr>
            <p:cNvPr id="28" name="CaixaDeTexto 27"/>
            <p:cNvSpPr txBox="1"/>
            <p:nvPr/>
          </p:nvSpPr>
          <p:spPr>
            <a:xfrm>
              <a:off x="6578982" y="5000636"/>
              <a:ext cx="389850" cy="584775"/>
            </a:xfrm>
            <a:prstGeom prst="rect">
              <a:avLst/>
            </a:prstGeom>
            <a:noFill/>
          </p:spPr>
          <p:txBody>
            <a:bodyPr wrap="none" rtlCol="0">
              <a:spAutoFit/>
            </a:bodyPr>
            <a:lstStyle/>
            <a:p>
              <a:r>
                <a:rPr lang="pt-BR" sz="3200" b="1" dirty="0" smtClean="0"/>
                <a:t>=</a:t>
              </a:r>
              <a:endParaRPr lang="pt-BR" b="1" dirty="0"/>
            </a:p>
          </p:txBody>
        </p:sp>
        <p:sp>
          <p:nvSpPr>
            <p:cNvPr id="29" name="CaixaDeTexto 28"/>
            <p:cNvSpPr txBox="1"/>
            <p:nvPr/>
          </p:nvSpPr>
          <p:spPr>
            <a:xfrm>
              <a:off x="6929454" y="4929198"/>
              <a:ext cx="421910" cy="707886"/>
            </a:xfrm>
            <a:prstGeom prst="rect">
              <a:avLst/>
            </a:prstGeom>
            <a:noFill/>
          </p:spPr>
          <p:txBody>
            <a:bodyPr wrap="none" rtlCol="0">
              <a:spAutoFit/>
            </a:bodyPr>
            <a:lstStyle/>
            <a:p>
              <a:r>
                <a:rPr lang="pt-BR" sz="4000" b="1" dirty="0" smtClean="0"/>
                <a:t>?</a:t>
              </a:r>
              <a:endParaRPr lang="pt-BR" b="1" dirty="0"/>
            </a:p>
          </p:txBody>
        </p:sp>
        <p:sp>
          <p:nvSpPr>
            <p:cNvPr id="33" name="CaixaDeTexto 32"/>
            <p:cNvSpPr txBox="1"/>
            <p:nvPr/>
          </p:nvSpPr>
          <p:spPr>
            <a:xfrm>
              <a:off x="3204668" y="4447768"/>
              <a:ext cx="510076" cy="338554"/>
            </a:xfrm>
            <a:prstGeom prst="rect">
              <a:avLst/>
            </a:prstGeom>
            <a:noFill/>
          </p:spPr>
          <p:txBody>
            <a:bodyPr wrap="none" rtlCol="0">
              <a:spAutoFit/>
            </a:bodyPr>
            <a:lstStyle/>
            <a:p>
              <a:r>
                <a:rPr lang="pt-BR" sz="1600" dirty="0" err="1" smtClean="0"/>
                <a:t>Car</a:t>
              </a:r>
              <a:r>
                <a:rPr lang="pt-BR" sz="1600" dirty="0" smtClean="0"/>
                <a:t> </a:t>
              </a:r>
              <a:endParaRPr lang="pt-BR" dirty="0"/>
            </a:p>
          </p:txBody>
        </p:sp>
        <p:sp>
          <p:nvSpPr>
            <p:cNvPr id="34" name="CaixaDeTexto 33"/>
            <p:cNvSpPr txBox="1"/>
            <p:nvPr/>
          </p:nvSpPr>
          <p:spPr>
            <a:xfrm>
              <a:off x="5288586" y="4500570"/>
              <a:ext cx="783612" cy="338554"/>
            </a:xfrm>
            <a:prstGeom prst="rect">
              <a:avLst/>
            </a:prstGeom>
            <a:noFill/>
          </p:spPr>
          <p:txBody>
            <a:bodyPr wrap="none" rtlCol="0">
              <a:spAutoFit/>
            </a:bodyPr>
            <a:lstStyle/>
            <a:p>
              <a:r>
                <a:rPr lang="pt-BR" sz="1600" dirty="0" err="1" smtClean="0"/>
                <a:t>Vehicle</a:t>
              </a:r>
              <a:endParaRPr lang="pt-BR" dirty="0"/>
            </a:p>
          </p:txBody>
        </p:sp>
        <p:sp>
          <p:nvSpPr>
            <p:cNvPr id="35" name="CaixaDeTexto 34"/>
            <p:cNvSpPr txBox="1"/>
            <p:nvPr/>
          </p:nvSpPr>
          <p:spPr>
            <a:xfrm>
              <a:off x="2932335" y="3929066"/>
              <a:ext cx="1230273" cy="369332"/>
            </a:xfrm>
            <a:prstGeom prst="rect">
              <a:avLst/>
            </a:prstGeom>
            <a:noFill/>
          </p:spPr>
          <p:txBody>
            <a:bodyPr wrap="none" rtlCol="0">
              <a:spAutoFit/>
            </a:bodyPr>
            <a:lstStyle/>
            <a:p>
              <a:r>
                <a:rPr lang="pt-BR" b="1" dirty="0" err="1" smtClean="0"/>
                <a:t>Ontology</a:t>
              </a:r>
              <a:r>
                <a:rPr lang="pt-BR" b="1" dirty="0" smtClean="0"/>
                <a:t> 1</a:t>
              </a:r>
              <a:endParaRPr lang="pt-BR" b="1" dirty="0"/>
            </a:p>
          </p:txBody>
        </p:sp>
        <p:sp>
          <p:nvSpPr>
            <p:cNvPr id="36" name="CaixaDeTexto 35"/>
            <p:cNvSpPr txBox="1"/>
            <p:nvPr/>
          </p:nvSpPr>
          <p:spPr>
            <a:xfrm>
              <a:off x="5075475" y="3929066"/>
              <a:ext cx="1230273" cy="369332"/>
            </a:xfrm>
            <a:prstGeom prst="rect">
              <a:avLst/>
            </a:prstGeom>
            <a:noFill/>
          </p:spPr>
          <p:txBody>
            <a:bodyPr wrap="none" rtlCol="0">
              <a:spAutoFit/>
            </a:bodyPr>
            <a:lstStyle/>
            <a:p>
              <a:r>
                <a:rPr lang="pt-BR" b="1" dirty="0" err="1" smtClean="0"/>
                <a:t>Ontology</a:t>
              </a:r>
              <a:r>
                <a:rPr lang="pt-BR" b="1" dirty="0" smtClean="0"/>
                <a:t> 2</a:t>
              </a:r>
              <a:endParaRPr lang="pt-BR" b="1" dirty="0"/>
            </a:p>
          </p:txBody>
        </p:sp>
        <p:sp>
          <p:nvSpPr>
            <p:cNvPr id="37" name="Fluxograma: Processo alternativo 36"/>
            <p:cNvSpPr/>
            <p:nvPr/>
          </p:nvSpPr>
          <p:spPr>
            <a:xfrm>
              <a:off x="2571736" y="4786322"/>
              <a:ext cx="4000528" cy="857256"/>
            </a:xfrm>
            <a:prstGeom prst="flowChartAlternateProcess">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CaixaDeTexto 37"/>
            <p:cNvSpPr txBox="1"/>
            <p:nvPr/>
          </p:nvSpPr>
          <p:spPr>
            <a:xfrm>
              <a:off x="2855840" y="4192793"/>
              <a:ext cx="1287532" cy="307777"/>
            </a:xfrm>
            <a:prstGeom prst="rect">
              <a:avLst/>
            </a:prstGeom>
            <a:noFill/>
          </p:spPr>
          <p:txBody>
            <a:bodyPr wrap="none" rtlCol="0">
              <a:spAutoFit/>
            </a:bodyPr>
            <a:lstStyle/>
            <a:p>
              <a:r>
                <a:rPr lang="pt-BR" sz="1400" dirty="0" smtClean="0"/>
                <a:t>&lt;C1, R1,I1, A1&gt;</a:t>
              </a:r>
              <a:endParaRPr lang="pt-BR" sz="1400" dirty="0"/>
            </a:p>
          </p:txBody>
        </p:sp>
        <p:sp>
          <p:nvSpPr>
            <p:cNvPr id="40" name="CaixaDeTexto 39"/>
            <p:cNvSpPr txBox="1"/>
            <p:nvPr/>
          </p:nvSpPr>
          <p:spPr>
            <a:xfrm>
              <a:off x="5000628" y="4214818"/>
              <a:ext cx="1287532" cy="307777"/>
            </a:xfrm>
            <a:prstGeom prst="rect">
              <a:avLst/>
            </a:prstGeom>
            <a:noFill/>
          </p:spPr>
          <p:txBody>
            <a:bodyPr wrap="none" rtlCol="0">
              <a:spAutoFit/>
            </a:bodyPr>
            <a:lstStyle/>
            <a:p>
              <a:r>
                <a:rPr lang="pt-BR" sz="1400" dirty="0" smtClean="0"/>
                <a:t>&lt;C2, R2,I2, A2&gt;</a:t>
              </a:r>
              <a:endParaRPr lang="pt-BR" sz="1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dissolve">
                                      <p:cBhvr>
                                        <p:cTn id="2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solidFill>
                  <a:srgbClr val="C00000"/>
                </a:solidFill>
                <a:effectLst>
                  <a:outerShdw blurRad="38100" dist="38100" dir="2700000" algn="tl">
                    <a:srgbClr val="000000">
                      <a:alpha val="43137"/>
                    </a:srgbClr>
                  </a:outerShdw>
                </a:effectLst>
              </a:rPr>
              <a:t>Motivation</a:t>
            </a:r>
          </a:p>
        </p:txBody>
      </p:sp>
      <p:sp>
        <p:nvSpPr>
          <p:cNvPr id="3" name="Espaço Reservado para Conteúdo 2"/>
          <p:cNvSpPr>
            <a:spLocks noGrp="1"/>
          </p:cNvSpPr>
          <p:nvPr>
            <p:ph idx="1"/>
          </p:nvPr>
        </p:nvSpPr>
        <p:spPr/>
        <p:txBody>
          <a:bodyPr>
            <a:normAutofit lnSpcReduction="10000"/>
          </a:bodyPr>
          <a:lstStyle/>
          <a:p>
            <a:r>
              <a:rPr lang="en-US" dirty="0" smtClean="0"/>
              <a:t>Growing demands for ontologies push the community of ontology developers and researchers to apply systematic engineering approaches.</a:t>
            </a:r>
          </a:p>
          <a:p>
            <a:r>
              <a:rPr lang="en-US" dirty="0" smtClean="0"/>
              <a:t>Important themes:</a:t>
            </a:r>
          </a:p>
          <a:p>
            <a:pPr lvl="1"/>
            <a:r>
              <a:rPr lang="en-US" dirty="0" smtClean="0"/>
              <a:t>Reuse </a:t>
            </a:r>
          </a:p>
          <a:p>
            <a:pPr lvl="1"/>
            <a:r>
              <a:rPr lang="en-US" dirty="0" smtClean="0"/>
              <a:t>Quality</a:t>
            </a:r>
          </a:p>
          <a:p>
            <a:pPr lvl="1"/>
            <a:r>
              <a:rPr lang="en-US" dirty="0" smtClean="0"/>
              <a:t>Market</a:t>
            </a:r>
          </a:p>
          <a:p>
            <a:pPr lvl="1"/>
            <a:r>
              <a:rPr lang="en-US" dirty="0" smtClean="0"/>
              <a:t>Standards</a:t>
            </a:r>
          </a:p>
          <a:p>
            <a:pPr lvl="1">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C00000"/>
                </a:solidFill>
                <a:effectLst>
                  <a:outerShdw blurRad="38100" dist="38100" dir="2700000" algn="tl">
                    <a:srgbClr val="000000">
                      <a:alpha val="43137"/>
                    </a:srgbClr>
                  </a:outerShdw>
                </a:effectLst>
              </a:rPr>
              <a:t>Ontological</a:t>
            </a:r>
            <a:r>
              <a:rPr lang="en-US" dirty="0" smtClean="0"/>
              <a:t> </a:t>
            </a:r>
            <a:r>
              <a:rPr lang="en-US" dirty="0" smtClean="0">
                <a:solidFill>
                  <a:srgbClr val="C00000"/>
                </a:solidFill>
                <a:effectLst>
                  <a:outerShdw blurRad="38100" dist="38100" dir="2700000" algn="tl">
                    <a:srgbClr val="000000">
                      <a:alpha val="43137"/>
                    </a:srgbClr>
                  </a:outerShdw>
                </a:effectLst>
              </a:rPr>
              <a:t>Engineering</a:t>
            </a:r>
            <a:endParaRPr lang="en-US" dirty="0"/>
          </a:p>
        </p:txBody>
      </p:sp>
      <p:sp>
        <p:nvSpPr>
          <p:cNvPr id="3" name="Espaço Reservado para Conteúdo 2"/>
          <p:cNvSpPr>
            <a:spLocks noGrp="1"/>
          </p:cNvSpPr>
          <p:nvPr>
            <p:ph idx="1"/>
          </p:nvPr>
        </p:nvSpPr>
        <p:spPr/>
        <p:txBody>
          <a:bodyPr/>
          <a:lstStyle/>
          <a:p>
            <a:r>
              <a:rPr lang="en-US" dirty="0" smtClean="0"/>
              <a:t>Development Patterns (</a:t>
            </a:r>
            <a:r>
              <a:rPr lang="en-US" dirty="0" err="1" smtClean="0"/>
              <a:t>Blomqvist</a:t>
            </a:r>
            <a:r>
              <a:rPr lang="en-US" dirty="0" smtClean="0"/>
              <a:t>, 2007; </a:t>
            </a:r>
            <a:r>
              <a:rPr lang="en-US" dirty="0" err="1" smtClean="0"/>
              <a:t>Gangemi</a:t>
            </a:r>
            <a:r>
              <a:rPr lang="en-US" dirty="0" smtClean="0"/>
              <a:t>, 200?) </a:t>
            </a:r>
          </a:p>
          <a:p>
            <a:pPr lvl="1"/>
            <a:r>
              <a:rPr lang="en-US" dirty="0" smtClean="0"/>
              <a:t>Patterns have been successfully applied as a means for facilitating reuse and managing complexity in many areas. </a:t>
            </a:r>
          </a:p>
          <a:p>
            <a:pPr lvl="1"/>
            <a:r>
              <a:rPr lang="en-US" dirty="0" smtClean="0"/>
              <a:t>Reusability has gained increasing interest by the ontology community</a:t>
            </a:r>
          </a:p>
          <a:p>
            <a:pPr lvl="1"/>
            <a:r>
              <a:rPr lang="en-US" dirty="0" smtClean="0"/>
              <a:t>Complexity is a serious problem in the management of ontologies.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C00000"/>
                </a:solidFill>
                <a:effectLst>
                  <a:outerShdw blurRad="38100" dist="38100" dir="2700000" algn="tl">
                    <a:srgbClr val="000000">
                      <a:alpha val="43137"/>
                    </a:srgbClr>
                  </a:outerShdw>
                </a:effectLst>
              </a:rPr>
              <a:t>Ontological</a:t>
            </a:r>
            <a:r>
              <a:rPr lang="en-US" dirty="0" smtClean="0"/>
              <a:t> </a:t>
            </a:r>
            <a:r>
              <a:rPr lang="en-US" dirty="0" smtClean="0">
                <a:solidFill>
                  <a:srgbClr val="C00000"/>
                </a:solidFill>
                <a:effectLst>
                  <a:outerShdw blurRad="38100" dist="38100" dir="2700000" algn="tl">
                    <a:srgbClr val="000000">
                      <a:alpha val="43137"/>
                    </a:srgbClr>
                  </a:outerShdw>
                </a:effectLst>
              </a:rPr>
              <a:t>Engineering</a:t>
            </a:r>
            <a:endParaRPr lang="en-US" dirty="0"/>
          </a:p>
        </p:txBody>
      </p:sp>
      <p:sp>
        <p:nvSpPr>
          <p:cNvPr id="3" name="Espaço Reservado para Conteúdo 2"/>
          <p:cNvSpPr>
            <a:spLocks noGrp="1"/>
          </p:cNvSpPr>
          <p:nvPr>
            <p:ph idx="1"/>
          </p:nvPr>
        </p:nvSpPr>
        <p:spPr/>
        <p:txBody>
          <a:bodyPr/>
          <a:lstStyle/>
          <a:p>
            <a:r>
              <a:rPr lang="en-US" dirty="0" smtClean="0"/>
              <a:t>Proposal of a Pattern Classification(</a:t>
            </a:r>
            <a:r>
              <a:rPr lang="en-US" dirty="0" err="1" smtClean="0"/>
              <a:t>Blomqvist</a:t>
            </a:r>
            <a:r>
              <a:rPr lang="en-US" dirty="0" smtClean="0"/>
              <a:t> and </a:t>
            </a:r>
            <a:r>
              <a:rPr lang="en-US" dirty="0" err="1" smtClean="0"/>
              <a:t>Sandkuhl</a:t>
            </a:r>
            <a:r>
              <a:rPr lang="en-US" dirty="0" smtClean="0"/>
              <a:t>, 2007):</a:t>
            </a:r>
          </a:p>
          <a:p>
            <a:pPr lvl="1"/>
            <a:r>
              <a:rPr lang="en-US" dirty="0" smtClean="0"/>
              <a:t>Application Patterns</a:t>
            </a:r>
          </a:p>
          <a:p>
            <a:pPr lvl="1"/>
            <a:r>
              <a:rPr lang="en-US" dirty="0" smtClean="0"/>
              <a:t>Architecture Patterns</a:t>
            </a:r>
          </a:p>
          <a:p>
            <a:pPr lvl="1"/>
            <a:r>
              <a:rPr lang="en-US" dirty="0" smtClean="0"/>
              <a:t>Design Patterns</a:t>
            </a:r>
          </a:p>
          <a:p>
            <a:pPr lvl="1"/>
            <a:r>
              <a:rPr lang="en-US" dirty="0" smtClean="0"/>
              <a:t>Semantic Patterns</a:t>
            </a:r>
          </a:p>
          <a:p>
            <a:pPr lvl="1"/>
            <a:r>
              <a:rPr lang="en-US" dirty="0" smtClean="0"/>
              <a:t>Syntactic Patterns</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a:solidFill>
                  <a:srgbClr val="C00000"/>
                </a:solidFill>
                <a:effectLst>
                  <a:outerShdw blurRad="38100" dist="38100" dir="2700000" algn="tl">
                    <a:srgbClr val="000000">
                      <a:alpha val="43137"/>
                    </a:srgbClr>
                  </a:outerShdw>
                </a:effectLst>
              </a:rPr>
              <a:t>Similarities</a:t>
            </a:r>
            <a:r>
              <a:rPr lang="en-US" smtClean="0"/>
              <a:t> </a:t>
            </a:r>
            <a:r>
              <a:rPr lang="en-US">
                <a:solidFill>
                  <a:srgbClr val="C00000"/>
                </a:solidFill>
                <a:effectLst>
                  <a:outerShdw blurRad="38100" dist="38100" dir="2700000" algn="tl">
                    <a:srgbClr val="000000">
                      <a:alpha val="43137"/>
                    </a:srgbClr>
                  </a:outerShdw>
                </a:effectLst>
              </a:rPr>
              <a:t>between</a:t>
            </a:r>
            <a:r>
              <a:rPr lang="en-US" smtClean="0"/>
              <a:t> </a:t>
            </a:r>
            <a:r>
              <a:rPr lang="en-US">
                <a:solidFill>
                  <a:srgbClr val="C00000"/>
                </a:solidFill>
                <a:effectLst>
                  <a:outerShdw blurRad="38100" dist="38100" dir="2700000" algn="tl">
                    <a:srgbClr val="000000">
                      <a:alpha val="43137"/>
                    </a:srgbClr>
                  </a:outerShdw>
                </a:effectLst>
              </a:rPr>
              <a:t>SE</a:t>
            </a:r>
            <a:r>
              <a:rPr lang="en-US" smtClean="0"/>
              <a:t> </a:t>
            </a:r>
            <a:r>
              <a:rPr lang="en-US">
                <a:solidFill>
                  <a:srgbClr val="C00000"/>
                </a:solidFill>
                <a:effectLst>
                  <a:outerShdw blurRad="38100" dist="38100" dir="2700000" algn="tl">
                    <a:srgbClr val="000000">
                      <a:alpha val="43137"/>
                    </a:srgbClr>
                  </a:outerShdw>
                </a:effectLst>
              </a:rPr>
              <a:t>and</a:t>
            </a:r>
            <a:r>
              <a:rPr lang="en-US" smtClean="0"/>
              <a:t> </a:t>
            </a:r>
            <a:r>
              <a:rPr lang="en-US">
                <a:solidFill>
                  <a:srgbClr val="C00000"/>
                </a:solidFill>
                <a:effectLst>
                  <a:outerShdw blurRad="38100" dist="38100" dir="2700000" algn="tl">
                    <a:srgbClr val="000000">
                      <a:alpha val="43137"/>
                    </a:srgbClr>
                  </a:outerShdw>
                </a:effectLst>
              </a:rPr>
              <a:t>OE</a:t>
            </a:r>
          </a:p>
        </p:txBody>
      </p:sp>
      <p:sp>
        <p:nvSpPr>
          <p:cNvPr id="5" name="Espaço Reservado para Conteúdo 4"/>
          <p:cNvSpPr>
            <a:spLocks noGrp="1"/>
          </p:cNvSpPr>
          <p:nvPr>
            <p:ph idx="1"/>
          </p:nvPr>
        </p:nvSpPr>
        <p:spPr/>
        <p:txBody>
          <a:bodyPr>
            <a:normAutofit lnSpcReduction="10000"/>
          </a:bodyPr>
          <a:lstStyle/>
          <a:p>
            <a:r>
              <a:rPr lang="en-US" dirty="0" smtClean="0"/>
              <a:t>Historical contexts</a:t>
            </a:r>
          </a:p>
          <a:p>
            <a:pPr lvl="1"/>
            <a:r>
              <a:rPr lang="en-US" dirty="0" smtClean="0"/>
              <a:t>Necessity for systematic approaches in order to obtain better, cheaper and quickly developed products .</a:t>
            </a:r>
          </a:p>
          <a:p>
            <a:r>
              <a:rPr lang="en-US" dirty="0" smtClean="0"/>
              <a:t>Development based on a well defined set of steps:</a:t>
            </a:r>
          </a:p>
          <a:p>
            <a:pPr lvl="1"/>
            <a:r>
              <a:rPr lang="en-US" dirty="0" smtClean="0"/>
              <a:t>Viability, specification, analysis, implementation, integration, tests, etc. </a:t>
            </a:r>
          </a:p>
          <a:p>
            <a:r>
              <a:rPr lang="en-US" dirty="0" smtClean="0"/>
              <a:t>Reusability as a driving force</a:t>
            </a:r>
          </a:p>
          <a:p>
            <a:endParaRPr lang="en-US" b="1" dirty="0" smtClean="0"/>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ço Reservado para Conteúdo 11"/>
          <p:cNvSpPr>
            <a:spLocks noGrp="1"/>
          </p:cNvSpPr>
          <p:nvPr>
            <p:ph idx="1"/>
          </p:nvPr>
        </p:nvSpPr>
        <p:spPr/>
        <p:txBody>
          <a:bodyPr/>
          <a:lstStyle/>
          <a:p>
            <a:r>
              <a:rPr lang="en-US" dirty="0" smtClean="0"/>
              <a:t>The result of SE is a running software and the result of an OE is an ontology.</a:t>
            </a:r>
          </a:p>
          <a:p>
            <a:r>
              <a:rPr lang="en-US" dirty="0" smtClean="0"/>
              <a:t>SE community is very concerned to quality questions.</a:t>
            </a:r>
          </a:p>
          <a:p>
            <a:r>
              <a:rPr lang="en-US" dirty="0" smtClean="0"/>
              <a:t>SE is a very mature discipline, but OE is still in its early years.</a:t>
            </a:r>
            <a:endParaRPr lang="en-US" dirty="0"/>
          </a:p>
        </p:txBody>
      </p:sp>
      <p:sp>
        <p:nvSpPr>
          <p:cNvPr id="2" name="Título 1"/>
          <p:cNvSpPr>
            <a:spLocks noGrp="1"/>
          </p:cNvSpPr>
          <p:nvPr>
            <p:ph type="title"/>
          </p:nvPr>
        </p:nvSpPr>
        <p:spPr/>
        <p:txBody>
          <a:bodyPr>
            <a:normAutofit/>
          </a:bodyPr>
          <a:lstStyle/>
          <a:p>
            <a:r>
              <a:rPr lang="en-US" dirty="0" smtClean="0">
                <a:solidFill>
                  <a:srgbClr val="C00000"/>
                </a:solidFill>
                <a:effectLst>
                  <a:outerShdw blurRad="38100" dist="38100" dir="2700000" algn="tl">
                    <a:srgbClr val="000000">
                      <a:alpha val="43137"/>
                    </a:srgbClr>
                  </a:outerShdw>
                </a:effectLst>
              </a:rPr>
              <a:t>Differences between</a:t>
            </a:r>
            <a:r>
              <a:rPr lang="en-US" dirty="0" smtClean="0"/>
              <a:t> </a:t>
            </a:r>
            <a:r>
              <a:rPr lang="en-US" dirty="0">
                <a:solidFill>
                  <a:srgbClr val="C00000"/>
                </a:solidFill>
                <a:effectLst>
                  <a:outerShdw blurRad="38100" dist="38100" dir="2700000" algn="tl">
                    <a:srgbClr val="000000">
                      <a:alpha val="43137"/>
                    </a:srgbClr>
                  </a:outerShdw>
                </a:effectLst>
              </a:rPr>
              <a:t>SE</a:t>
            </a:r>
            <a:r>
              <a:rPr lang="en-US" dirty="0" smtClean="0"/>
              <a:t> </a:t>
            </a:r>
            <a:r>
              <a:rPr lang="en-US" dirty="0">
                <a:solidFill>
                  <a:srgbClr val="C00000"/>
                </a:solidFill>
                <a:effectLst>
                  <a:outerShdw blurRad="38100" dist="38100" dir="2700000" algn="tl">
                    <a:srgbClr val="000000">
                      <a:alpha val="43137"/>
                    </a:srgbClr>
                  </a:outerShdw>
                </a:effectLst>
              </a:rPr>
              <a:t>and</a:t>
            </a:r>
            <a:r>
              <a:rPr lang="en-US" dirty="0" smtClean="0"/>
              <a:t> </a:t>
            </a:r>
            <a:r>
              <a:rPr lang="en-US" dirty="0">
                <a:solidFill>
                  <a:srgbClr val="C00000"/>
                </a:solidFill>
                <a:effectLst>
                  <a:outerShdw blurRad="38100" dist="38100" dir="2700000" algn="tl">
                    <a:srgbClr val="000000">
                      <a:alpha val="43137"/>
                    </a:srgbClr>
                  </a:outerShdw>
                </a:effectLst>
              </a:rPr>
              <a:t>OE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linds(horizontal)">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blinds(horizontal)">
                                      <p:cBhvr>
                                        <p:cTn id="1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C00000"/>
                </a:solidFill>
                <a:effectLst>
                  <a:outerShdw blurRad="38100" dist="38100" dir="2700000" algn="tl">
                    <a:srgbClr val="000000">
                      <a:alpha val="43137"/>
                    </a:srgbClr>
                  </a:outerShdw>
                </a:effectLst>
              </a:rPr>
              <a:t>Differences between</a:t>
            </a:r>
            <a:r>
              <a:rPr lang="en-US" dirty="0" smtClean="0"/>
              <a:t> </a:t>
            </a:r>
            <a:r>
              <a:rPr lang="en-US" dirty="0" smtClean="0">
                <a:solidFill>
                  <a:srgbClr val="C00000"/>
                </a:solidFill>
                <a:effectLst>
                  <a:outerShdw blurRad="38100" dist="38100" dir="2700000" algn="tl">
                    <a:srgbClr val="000000">
                      <a:alpha val="43137"/>
                    </a:srgbClr>
                  </a:outerShdw>
                </a:effectLst>
              </a:rPr>
              <a:t>SE</a:t>
            </a:r>
            <a:r>
              <a:rPr lang="en-US" dirty="0" smtClean="0"/>
              <a:t> </a:t>
            </a:r>
            <a:r>
              <a:rPr lang="en-US" dirty="0" smtClean="0">
                <a:solidFill>
                  <a:srgbClr val="C00000"/>
                </a:solidFill>
                <a:effectLst>
                  <a:outerShdw blurRad="38100" dist="38100" dir="2700000" algn="tl">
                    <a:srgbClr val="000000">
                      <a:alpha val="43137"/>
                    </a:srgbClr>
                  </a:outerShdw>
                </a:effectLst>
              </a:rPr>
              <a:t>and</a:t>
            </a:r>
            <a:r>
              <a:rPr lang="en-US" dirty="0" smtClean="0"/>
              <a:t> </a:t>
            </a:r>
            <a:r>
              <a:rPr lang="en-US" dirty="0" smtClean="0">
                <a:solidFill>
                  <a:srgbClr val="C00000"/>
                </a:solidFill>
                <a:effectLst>
                  <a:outerShdw blurRad="38100" dist="38100" dir="2700000" algn="tl">
                    <a:srgbClr val="000000">
                      <a:alpha val="43137"/>
                    </a:srgbClr>
                  </a:outerShdw>
                </a:effectLst>
              </a:rPr>
              <a:t>OE</a:t>
            </a:r>
            <a:endParaRPr lang="en-US" dirty="0"/>
          </a:p>
        </p:txBody>
      </p:sp>
      <p:graphicFrame>
        <p:nvGraphicFramePr>
          <p:cNvPr id="4" name="Espaço Reservado para Conteúdo 3"/>
          <p:cNvGraphicFramePr>
            <a:graphicFrameLocks noGrp="1"/>
          </p:cNvGraphicFramePr>
          <p:nvPr>
            <p:ph idx="1"/>
          </p:nvPr>
        </p:nvGraphicFramePr>
        <p:xfrm>
          <a:off x="285719" y="1600200"/>
          <a:ext cx="8572562" cy="407924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2649148"/>
                <a:gridCol w="3051020"/>
                <a:gridCol w="2872394"/>
              </a:tblGrid>
              <a:tr h="370840">
                <a:tc>
                  <a:txBody>
                    <a:bodyPr/>
                    <a:lstStyle/>
                    <a:p>
                      <a:r>
                        <a:rPr lang="en-US" sz="1400" dirty="0" smtClean="0"/>
                        <a:t>Topic</a:t>
                      </a:r>
                      <a:endParaRPr lang="en-US" sz="1400" dirty="0"/>
                    </a:p>
                  </a:txBody>
                  <a:tcPr/>
                </a:tc>
                <a:tc>
                  <a:txBody>
                    <a:bodyPr/>
                    <a:lstStyle/>
                    <a:p>
                      <a:r>
                        <a:rPr lang="en-US" sz="1600" dirty="0" smtClean="0"/>
                        <a:t>SE</a:t>
                      </a:r>
                      <a:endParaRPr lang="en-US" sz="1600" dirty="0"/>
                    </a:p>
                  </a:txBody>
                  <a:tcPr/>
                </a:tc>
                <a:tc>
                  <a:txBody>
                    <a:bodyPr/>
                    <a:lstStyle/>
                    <a:p>
                      <a:r>
                        <a:rPr lang="en-US" sz="1600" dirty="0" smtClean="0"/>
                        <a:t>OE</a:t>
                      </a:r>
                      <a:endParaRPr lang="en-US" sz="1600" dirty="0"/>
                    </a:p>
                  </a:txBody>
                  <a:tcPr/>
                </a:tc>
              </a:tr>
              <a:tr h="370840">
                <a:tc>
                  <a:txBody>
                    <a:bodyPr/>
                    <a:lstStyle/>
                    <a:p>
                      <a:r>
                        <a:rPr lang="en-US" sz="1600" dirty="0" smtClean="0"/>
                        <a:t>Modularization</a:t>
                      </a:r>
                      <a:endParaRPr lang="en-US" sz="1600" dirty="0"/>
                    </a:p>
                  </a:txBody>
                  <a:tcPr/>
                </a:tc>
                <a:tc>
                  <a:txBody>
                    <a:bodyPr/>
                    <a:lstStyle/>
                    <a:p>
                      <a:r>
                        <a:rPr lang="en-US" sz="1600" dirty="0" smtClean="0"/>
                        <a:t>Mature</a:t>
                      </a:r>
                      <a:endParaRPr lang="en-US" sz="1600" dirty="0"/>
                    </a:p>
                  </a:txBody>
                  <a:tcPr/>
                </a:tc>
                <a:tc>
                  <a:txBody>
                    <a:bodyPr/>
                    <a:lstStyle/>
                    <a:p>
                      <a:r>
                        <a:rPr lang="en-US" sz="1600" dirty="0" smtClean="0"/>
                        <a:t>Stat</a:t>
                      </a:r>
                      <a:r>
                        <a:rPr lang="en-US" sz="1600" baseline="0" dirty="0" smtClean="0"/>
                        <a:t>e of Art</a:t>
                      </a:r>
                      <a:endParaRPr lang="en-US" sz="1600" dirty="0"/>
                    </a:p>
                  </a:txBody>
                  <a:tcPr/>
                </a:tc>
              </a:tr>
              <a:tr h="370840">
                <a:tc>
                  <a:txBody>
                    <a:bodyPr/>
                    <a:lstStyle/>
                    <a:p>
                      <a:r>
                        <a:rPr lang="en-US" sz="1600" dirty="0" smtClean="0"/>
                        <a:t>Documentation</a:t>
                      </a:r>
                      <a:endParaRPr lang="en-US" sz="1600" dirty="0"/>
                    </a:p>
                  </a:txBody>
                  <a:tcPr/>
                </a:tc>
                <a:tc>
                  <a:txBody>
                    <a:bodyPr/>
                    <a:lstStyle/>
                    <a:p>
                      <a:r>
                        <a:rPr lang="en-US" sz="1600" dirty="0" smtClean="0"/>
                        <a:t>Mature</a:t>
                      </a:r>
                      <a:endParaRPr lang="en-US" sz="1600" dirty="0"/>
                    </a:p>
                  </a:txBody>
                  <a:tcPr/>
                </a:tc>
                <a:tc>
                  <a:txBody>
                    <a:bodyPr/>
                    <a:lstStyle/>
                    <a:p>
                      <a:r>
                        <a:rPr lang="en-US" sz="1600" dirty="0" smtClean="0"/>
                        <a:t>Still Amateur</a:t>
                      </a:r>
                      <a:endParaRPr lang="en-US" sz="1600" dirty="0"/>
                    </a:p>
                  </a:txBody>
                  <a:tcPr/>
                </a:tc>
              </a:tr>
              <a:tr h="370840">
                <a:tc>
                  <a:txBody>
                    <a:bodyPr/>
                    <a:lstStyle/>
                    <a:p>
                      <a:r>
                        <a:rPr lang="en-US" sz="1600" dirty="0" smtClean="0"/>
                        <a:t>Standardization Efforts</a:t>
                      </a:r>
                      <a:endParaRPr lang="en-US" sz="1600" dirty="0"/>
                    </a:p>
                  </a:txBody>
                  <a:tcPr/>
                </a:tc>
                <a:tc>
                  <a:txBody>
                    <a:bodyPr/>
                    <a:lstStyle/>
                    <a:p>
                      <a:r>
                        <a:rPr lang="en-US" sz="1600" dirty="0" smtClean="0"/>
                        <a:t>Good</a:t>
                      </a:r>
                      <a:r>
                        <a:rPr lang="en-US" sz="1600" baseline="0" dirty="0" smtClean="0"/>
                        <a:t> (</a:t>
                      </a:r>
                      <a:r>
                        <a:rPr lang="en-US" sz="1600" dirty="0" smtClean="0"/>
                        <a:t>despite of chaos)</a:t>
                      </a:r>
                      <a:endParaRPr lang="en-US" sz="1600" dirty="0"/>
                    </a:p>
                  </a:txBody>
                  <a:tcPr/>
                </a:tc>
                <a:tc>
                  <a:txBody>
                    <a:bodyPr/>
                    <a:lstStyle/>
                    <a:p>
                      <a:r>
                        <a:rPr lang="en-US" sz="1600" dirty="0" smtClean="0"/>
                        <a:t>Inexistent</a:t>
                      </a:r>
                      <a:endParaRPr lang="en-US" sz="1600" dirty="0"/>
                    </a:p>
                  </a:txBody>
                  <a:tcPr/>
                </a:tc>
              </a:tr>
              <a:tr h="370840">
                <a:tc>
                  <a:txBody>
                    <a:bodyPr/>
                    <a:lstStyle/>
                    <a:p>
                      <a:r>
                        <a:rPr lang="en-US" sz="1600" dirty="0" smtClean="0"/>
                        <a:t>Tools</a:t>
                      </a:r>
                      <a:endParaRPr lang="en-US" sz="1600" dirty="0"/>
                    </a:p>
                  </a:txBody>
                  <a:tcPr/>
                </a:tc>
                <a:tc>
                  <a:txBody>
                    <a:bodyPr/>
                    <a:lstStyle/>
                    <a:p>
                      <a:r>
                        <a:rPr lang="en-US" sz="1600" dirty="0" smtClean="0"/>
                        <a:t>Big diversity</a:t>
                      </a:r>
                      <a:endParaRPr lang="en-US" sz="1600" dirty="0"/>
                    </a:p>
                  </a:txBody>
                  <a:tcPr/>
                </a:tc>
                <a:tc>
                  <a:txBody>
                    <a:bodyPr/>
                    <a:lstStyle/>
                    <a:p>
                      <a:r>
                        <a:rPr lang="en-US" sz="1600" dirty="0" smtClean="0"/>
                        <a:t>Good evolution</a:t>
                      </a:r>
                      <a:endParaRPr lang="en-US" sz="1600" dirty="0"/>
                    </a:p>
                  </a:txBody>
                  <a:tcPr/>
                </a:tc>
              </a:tr>
              <a:tr h="370840">
                <a:tc>
                  <a:txBody>
                    <a:bodyPr/>
                    <a:lstStyle/>
                    <a:p>
                      <a:r>
                        <a:rPr lang="en-US" sz="1600" dirty="0" smtClean="0"/>
                        <a:t>Patterns</a:t>
                      </a:r>
                      <a:endParaRPr lang="en-US" sz="1600" dirty="0"/>
                    </a:p>
                  </a:txBody>
                  <a:tcPr/>
                </a:tc>
                <a:tc>
                  <a:txBody>
                    <a:bodyPr/>
                    <a:lstStyle/>
                    <a:p>
                      <a:r>
                        <a:rPr lang="en-US" sz="1600" baseline="0" dirty="0" smtClean="0"/>
                        <a:t>Mature</a:t>
                      </a:r>
                    </a:p>
                  </a:txBody>
                  <a:tcPr/>
                </a:tc>
                <a:tc>
                  <a:txBody>
                    <a:bodyPr/>
                    <a:lstStyle/>
                    <a:p>
                      <a:r>
                        <a:rPr lang="en-US" sz="1600" dirty="0" smtClean="0"/>
                        <a:t>Beginning</a:t>
                      </a:r>
                    </a:p>
                  </a:txBody>
                  <a:tcPr/>
                </a:tc>
              </a:tr>
              <a:tr h="370840">
                <a:tc>
                  <a:txBody>
                    <a:bodyPr/>
                    <a:lstStyle/>
                    <a:p>
                      <a:r>
                        <a:rPr lang="en-US" sz="1600" dirty="0" smtClean="0"/>
                        <a:t>Quality Assessment</a:t>
                      </a:r>
                      <a:endParaRPr lang="en-US" sz="1600" dirty="0"/>
                    </a:p>
                  </a:txBody>
                  <a:tcPr/>
                </a:tc>
                <a:tc>
                  <a:txBody>
                    <a:bodyPr/>
                    <a:lstStyle/>
                    <a:p>
                      <a:r>
                        <a:rPr lang="en-US" sz="1600" dirty="0" smtClean="0"/>
                        <a:t>Process and Product</a:t>
                      </a:r>
                      <a:endParaRPr lang="en-US" sz="1600" dirty="0"/>
                    </a:p>
                  </a:txBody>
                  <a:tcPr/>
                </a:tc>
                <a:tc>
                  <a:txBody>
                    <a:bodyPr/>
                    <a:lstStyle/>
                    <a:p>
                      <a:r>
                        <a:rPr lang="en-US" sz="1600" dirty="0" smtClean="0"/>
                        <a:t>Product (Early</a:t>
                      </a:r>
                      <a:r>
                        <a:rPr lang="en-US" sz="1600" baseline="0" dirty="0" smtClean="0"/>
                        <a:t> steps</a:t>
                      </a:r>
                      <a:r>
                        <a:rPr lang="en-US" sz="1600" dirty="0" smtClean="0"/>
                        <a:t>)</a:t>
                      </a:r>
                      <a:endParaRPr lang="en-US" sz="1600" dirty="0"/>
                    </a:p>
                  </a:txBody>
                  <a:tcPr/>
                </a:tc>
              </a:tr>
              <a:tr h="370840">
                <a:tc>
                  <a:txBody>
                    <a:bodyPr/>
                    <a:lstStyle/>
                    <a:p>
                      <a:r>
                        <a:rPr lang="en-US" sz="1600" dirty="0" smtClean="0"/>
                        <a:t>Methodology</a:t>
                      </a:r>
                      <a:endParaRPr lang="en-US" sz="1600" dirty="0"/>
                    </a:p>
                  </a:txBody>
                  <a:tcPr/>
                </a:tc>
                <a:tc>
                  <a:txBody>
                    <a:bodyPr/>
                    <a:lstStyle/>
                    <a:p>
                      <a:r>
                        <a:rPr lang="en-US" sz="1600" dirty="0" smtClean="0"/>
                        <a:t>Good acceptance</a:t>
                      </a:r>
                      <a:endParaRPr lang="en-US" sz="1600" dirty="0"/>
                    </a:p>
                  </a:txBody>
                  <a:tcPr/>
                </a:tc>
                <a:tc>
                  <a:txBody>
                    <a:bodyPr/>
                    <a:lstStyle/>
                    <a:p>
                      <a:r>
                        <a:rPr lang="en-US" sz="1600" dirty="0" smtClean="0"/>
                        <a:t>Little acceptance</a:t>
                      </a:r>
                      <a:endParaRPr lang="en-US" sz="1600" dirty="0"/>
                    </a:p>
                  </a:txBody>
                  <a:tcPr/>
                </a:tc>
              </a:tr>
              <a:tr h="370840">
                <a:tc>
                  <a:txBody>
                    <a:bodyPr/>
                    <a:lstStyle/>
                    <a:p>
                      <a:r>
                        <a:rPr lang="en-US" sz="1600" dirty="0" smtClean="0"/>
                        <a:t>Multidimensional Modeling</a:t>
                      </a:r>
                      <a:endParaRPr lang="en-US" sz="1600" dirty="0"/>
                    </a:p>
                  </a:txBody>
                  <a:tcPr/>
                </a:tc>
                <a:tc>
                  <a:txBody>
                    <a:bodyPr/>
                    <a:lstStyle/>
                    <a:p>
                      <a:r>
                        <a:rPr lang="en-US" sz="1600" dirty="0" smtClean="0"/>
                        <a:t>Yes </a:t>
                      </a:r>
                      <a:endParaRPr lang="en-US" sz="1600" dirty="0"/>
                    </a:p>
                  </a:txBody>
                  <a:tcPr/>
                </a:tc>
                <a:tc>
                  <a:txBody>
                    <a:bodyPr/>
                    <a:lstStyle/>
                    <a:p>
                      <a:r>
                        <a:rPr lang="en-US" sz="1600" dirty="0" smtClean="0"/>
                        <a:t>No</a:t>
                      </a:r>
                      <a:endParaRPr lang="en-US" sz="1600" dirty="0"/>
                    </a:p>
                  </a:txBody>
                  <a:tcPr/>
                </a:tc>
              </a:tr>
              <a:tr h="370840">
                <a:tc>
                  <a:txBody>
                    <a:bodyPr/>
                    <a:lstStyle/>
                    <a:p>
                      <a:r>
                        <a:rPr lang="en-US" sz="1600" dirty="0" smtClean="0"/>
                        <a:t>Heavy Weight</a:t>
                      </a:r>
                      <a:r>
                        <a:rPr lang="en-US" sz="1600" baseline="0" dirty="0" smtClean="0"/>
                        <a:t> Methodologies</a:t>
                      </a:r>
                      <a:endParaRPr lang="en-US" sz="1600" dirty="0"/>
                    </a:p>
                  </a:txBody>
                  <a:tcPr/>
                </a:tc>
                <a:tc>
                  <a:txBody>
                    <a:bodyPr/>
                    <a:lstStyle/>
                    <a:p>
                      <a:r>
                        <a:rPr lang="en-US" sz="1600" dirty="0" smtClean="0"/>
                        <a:t>RUP, Clean</a:t>
                      </a:r>
                      <a:r>
                        <a:rPr lang="en-US" sz="1600" baseline="0" dirty="0" smtClean="0"/>
                        <a:t> Room, </a:t>
                      </a:r>
                      <a:r>
                        <a:rPr lang="en-US" sz="1600" baseline="0" smtClean="0"/>
                        <a:t>OpenUP</a:t>
                      </a:r>
                      <a:endParaRPr lang="en-US" sz="1600" dirty="0"/>
                    </a:p>
                  </a:txBody>
                  <a:tcPr/>
                </a:tc>
                <a:tc>
                  <a:txBody>
                    <a:bodyPr/>
                    <a:lstStyle/>
                    <a:p>
                      <a:r>
                        <a:rPr lang="en-US" sz="1600" dirty="0" err="1" smtClean="0"/>
                        <a:t>Methontology</a:t>
                      </a:r>
                      <a:r>
                        <a:rPr lang="en-US" sz="1600" dirty="0" smtClean="0"/>
                        <a:t>, TOVE, </a:t>
                      </a:r>
                      <a:r>
                        <a:rPr lang="en-US" sz="1600" dirty="0" err="1" smtClean="0"/>
                        <a:t>Cyc</a:t>
                      </a:r>
                      <a:endParaRPr lang="en-US" sz="1600" dirty="0"/>
                    </a:p>
                  </a:txBody>
                  <a:tcPr/>
                </a:tc>
              </a:tr>
              <a:tr h="370840">
                <a:tc>
                  <a:txBody>
                    <a:bodyPr/>
                    <a:lstStyle/>
                    <a:p>
                      <a:r>
                        <a:rPr lang="en-US" sz="1600" dirty="0" smtClean="0"/>
                        <a:t>Light Weight Methodologies</a:t>
                      </a:r>
                      <a:endParaRPr lang="en-US" sz="1600" dirty="0"/>
                    </a:p>
                  </a:txBody>
                  <a:tcPr/>
                </a:tc>
                <a:tc>
                  <a:txBody>
                    <a:bodyPr/>
                    <a:lstStyle/>
                    <a:p>
                      <a:r>
                        <a:rPr lang="en-US" sz="1600" dirty="0" smtClean="0"/>
                        <a:t>XP, Scrum, Crystal</a:t>
                      </a:r>
                      <a:r>
                        <a:rPr lang="en-US" sz="1600" baseline="0" dirty="0" smtClean="0"/>
                        <a:t> </a:t>
                      </a:r>
                      <a:endParaRPr lang="en-US" sz="1600" dirty="0"/>
                    </a:p>
                  </a:txBody>
                  <a:tcPr/>
                </a:tc>
                <a:tc>
                  <a:txBody>
                    <a:bodyPr/>
                    <a:lstStyle/>
                    <a:p>
                      <a:r>
                        <a:rPr lang="en-US" sz="1600" dirty="0" err="1" smtClean="0"/>
                        <a:t>OntoAgile</a:t>
                      </a:r>
                      <a:r>
                        <a:rPr lang="en-US" sz="1600" dirty="0" smtClean="0"/>
                        <a:t>, </a:t>
                      </a:r>
                      <a:r>
                        <a:rPr lang="en-US" sz="1600" dirty="0" err="1" smtClean="0"/>
                        <a:t>RapidOWL</a:t>
                      </a:r>
                      <a:endParaRPr lang="en-US" sz="1600" dirty="0"/>
                    </a:p>
                  </a:txBody>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elogramo 6"/>
          <p:cNvSpPr/>
          <p:nvPr/>
        </p:nvSpPr>
        <p:spPr>
          <a:xfrm rot="13725379">
            <a:off x="5059265" y="5104048"/>
            <a:ext cx="1285884" cy="928694"/>
          </a:xfrm>
          <a:prstGeom prst="parallelogram">
            <a:avLst>
              <a:gd name="adj" fmla="val 5353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ítulo 1"/>
          <p:cNvSpPr>
            <a:spLocks noGrp="1"/>
          </p:cNvSpPr>
          <p:nvPr>
            <p:ph type="title"/>
          </p:nvPr>
        </p:nvSpPr>
        <p:spPr/>
        <p:txBody>
          <a:bodyPr/>
          <a:lstStyle/>
          <a:p>
            <a:r>
              <a:rPr lang="en-US" dirty="0" smtClean="0">
                <a:solidFill>
                  <a:srgbClr val="C00000"/>
                </a:solidFill>
                <a:effectLst>
                  <a:outerShdw blurRad="38100" dist="38100" dir="2700000" algn="tl">
                    <a:srgbClr val="000000">
                      <a:alpha val="43137"/>
                    </a:srgbClr>
                  </a:outerShdw>
                </a:effectLst>
              </a:rPr>
              <a:t>Reflections</a:t>
            </a:r>
            <a:endParaRPr lang="en-US" dirty="0">
              <a:solidFill>
                <a:srgbClr val="C00000"/>
              </a:solidFill>
              <a:effectLst>
                <a:outerShdw blurRad="38100" dist="38100" dir="2700000" algn="tl">
                  <a:srgbClr val="000000">
                    <a:alpha val="43137"/>
                  </a:srgbClr>
                </a:outerShdw>
              </a:effectLst>
            </a:endParaRPr>
          </a:p>
        </p:txBody>
      </p:sp>
      <p:sp>
        <p:nvSpPr>
          <p:cNvPr id="3" name="Espaço Reservado para Conteúdo 2"/>
          <p:cNvSpPr>
            <a:spLocks noGrp="1"/>
          </p:cNvSpPr>
          <p:nvPr>
            <p:ph idx="1"/>
          </p:nvPr>
        </p:nvSpPr>
        <p:spPr/>
        <p:txBody>
          <a:bodyPr>
            <a:normAutofit/>
          </a:bodyPr>
          <a:lstStyle/>
          <a:p>
            <a:r>
              <a:rPr lang="en-US" sz="2800" dirty="0" smtClean="0"/>
              <a:t>Why not simply to apply Software Engineering methodologies to ontology development?</a:t>
            </a:r>
          </a:p>
          <a:p>
            <a:pPr lvl="1"/>
            <a:r>
              <a:rPr lang="en-US" sz="2400" dirty="0" smtClean="0"/>
              <a:t>Ontologies are software…</a:t>
            </a:r>
          </a:p>
          <a:p>
            <a:pPr lvl="1"/>
            <a:r>
              <a:rPr lang="en-US" sz="2400" dirty="0" smtClean="0"/>
              <a:t>…But ontologies aren’t applications!</a:t>
            </a:r>
          </a:p>
          <a:p>
            <a:pPr lvl="1"/>
            <a:r>
              <a:rPr lang="en-US" sz="2400" dirty="0" smtClean="0"/>
              <a:t>Knowledge and semantic requirements</a:t>
            </a:r>
          </a:p>
          <a:p>
            <a:pPr lvl="1"/>
            <a:r>
              <a:rPr lang="en-US" sz="2400" dirty="0" smtClean="0"/>
              <a:t>Lack of competence from the SE community to deal with KBS</a:t>
            </a:r>
          </a:p>
        </p:txBody>
      </p:sp>
      <p:sp>
        <p:nvSpPr>
          <p:cNvPr id="6" name="Paralelogramo 5"/>
          <p:cNvSpPr/>
          <p:nvPr/>
        </p:nvSpPr>
        <p:spPr>
          <a:xfrm rot="13725379">
            <a:off x="5059265" y="4818296"/>
            <a:ext cx="1285884" cy="928694"/>
          </a:xfrm>
          <a:prstGeom prst="parallelogram">
            <a:avLst>
              <a:gd name="adj" fmla="val 5353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 name="Paralelogramo 7"/>
          <p:cNvSpPr/>
          <p:nvPr/>
        </p:nvSpPr>
        <p:spPr>
          <a:xfrm rot="13725379">
            <a:off x="5059264" y="4532544"/>
            <a:ext cx="1285884" cy="928694"/>
          </a:xfrm>
          <a:prstGeom prst="parallelogram">
            <a:avLst>
              <a:gd name="adj" fmla="val 535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aixaDeTexto 9"/>
          <p:cNvSpPr txBox="1"/>
          <p:nvPr/>
        </p:nvSpPr>
        <p:spPr>
          <a:xfrm>
            <a:off x="3786182" y="4716611"/>
            <a:ext cx="1202637" cy="338554"/>
          </a:xfrm>
          <a:prstGeom prst="rect">
            <a:avLst/>
          </a:prstGeom>
          <a:noFill/>
        </p:spPr>
        <p:txBody>
          <a:bodyPr wrap="none" rtlCol="0">
            <a:spAutoFit/>
          </a:bodyPr>
          <a:lstStyle/>
          <a:p>
            <a:r>
              <a:rPr lang="en-US" sz="1600" b="1" dirty="0" smtClean="0"/>
              <a:t>Application </a:t>
            </a:r>
            <a:endParaRPr lang="en-US" b="1" dirty="0"/>
          </a:p>
        </p:txBody>
      </p:sp>
      <p:sp>
        <p:nvSpPr>
          <p:cNvPr id="12" name="CaixaDeTexto 11"/>
          <p:cNvSpPr txBox="1"/>
          <p:nvPr/>
        </p:nvSpPr>
        <p:spPr>
          <a:xfrm>
            <a:off x="4052233" y="5061659"/>
            <a:ext cx="967829" cy="338554"/>
          </a:xfrm>
          <a:prstGeom prst="rect">
            <a:avLst/>
          </a:prstGeom>
          <a:noFill/>
        </p:spPr>
        <p:txBody>
          <a:bodyPr wrap="none" rtlCol="0">
            <a:spAutoFit/>
          </a:bodyPr>
          <a:lstStyle/>
          <a:p>
            <a:r>
              <a:rPr lang="en-US" sz="1600" b="1" dirty="0" smtClean="0"/>
              <a:t>Ontology</a:t>
            </a:r>
            <a:endParaRPr lang="en-US" sz="1600" b="1" dirty="0"/>
          </a:p>
        </p:txBody>
      </p:sp>
      <p:sp>
        <p:nvSpPr>
          <p:cNvPr id="13" name="CaixaDeTexto 12"/>
          <p:cNvSpPr txBox="1"/>
          <p:nvPr/>
        </p:nvSpPr>
        <p:spPr>
          <a:xfrm>
            <a:off x="4500691" y="5447900"/>
            <a:ext cx="583108" cy="338554"/>
          </a:xfrm>
          <a:prstGeom prst="rect">
            <a:avLst/>
          </a:prstGeom>
          <a:noFill/>
        </p:spPr>
        <p:txBody>
          <a:bodyPr wrap="none" rtlCol="0">
            <a:spAutoFit/>
          </a:bodyPr>
          <a:lstStyle/>
          <a:p>
            <a:r>
              <a:rPr lang="en-US" sz="1600" b="1" dirty="0" smtClean="0"/>
              <a:t>Data</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C00000"/>
                </a:solidFill>
                <a:effectLst>
                  <a:outerShdw blurRad="38100" dist="38100" dir="2700000" algn="tl">
                    <a:srgbClr val="000000">
                      <a:alpha val="43137"/>
                    </a:srgbClr>
                  </a:outerShdw>
                </a:effectLst>
              </a:rPr>
              <a:t>Reflections</a:t>
            </a:r>
            <a:endParaRPr lang="en-US" dirty="0"/>
          </a:p>
        </p:txBody>
      </p:sp>
      <p:sp>
        <p:nvSpPr>
          <p:cNvPr id="3" name="Espaço Reservado para Conteúdo 2"/>
          <p:cNvSpPr>
            <a:spLocks noGrp="1"/>
          </p:cNvSpPr>
          <p:nvPr>
            <p:ph idx="1"/>
          </p:nvPr>
        </p:nvSpPr>
        <p:spPr/>
        <p:txBody>
          <a:bodyPr/>
          <a:lstStyle/>
          <a:p>
            <a:r>
              <a:rPr lang="en-US" sz="2800" dirty="0" smtClean="0"/>
              <a:t>Is OE just a branch of SE?</a:t>
            </a:r>
          </a:p>
          <a:p>
            <a:pPr lvl="1"/>
            <a:r>
              <a:rPr lang="en-US" sz="2400" dirty="0" smtClean="0"/>
              <a:t>Ontologies as a software artifact</a:t>
            </a:r>
          </a:p>
          <a:p>
            <a:pPr lvl="1"/>
            <a:r>
              <a:rPr lang="en-US" sz="2400" dirty="0" smtClean="0"/>
              <a:t>Will the traditional SE approaches really adopt OE or are we just surfing in a hype?</a:t>
            </a:r>
          </a:p>
          <a:p>
            <a:endParaRPr lang="en-US" dirty="0"/>
          </a:p>
        </p:txBody>
      </p:sp>
      <p:graphicFrame>
        <p:nvGraphicFramePr>
          <p:cNvPr id="4" name="Diagrama 3"/>
          <p:cNvGraphicFramePr/>
          <p:nvPr/>
        </p:nvGraphicFramePr>
        <p:xfrm>
          <a:off x="4929190" y="3786190"/>
          <a:ext cx="1928826" cy="1357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solidFill>
                  <a:srgbClr val="C00000"/>
                </a:solidFill>
                <a:effectLst>
                  <a:outerShdw blurRad="38100" dist="38100" dir="2700000" algn="tl">
                    <a:srgbClr val="000000">
                      <a:alpha val="43137"/>
                    </a:srgbClr>
                  </a:outerShdw>
                </a:effectLst>
              </a:rPr>
              <a:t>Conclusions</a:t>
            </a:r>
            <a:r>
              <a:rPr lang="en-US" dirty="0" smtClean="0"/>
              <a:t> </a:t>
            </a:r>
            <a:endParaRPr lang="en-US" dirty="0"/>
          </a:p>
        </p:txBody>
      </p:sp>
      <p:sp>
        <p:nvSpPr>
          <p:cNvPr id="3" name="Espaço Reservado para Conteúdo 2"/>
          <p:cNvSpPr>
            <a:spLocks noGrp="1"/>
          </p:cNvSpPr>
          <p:nvPr>
            <p:ph idx="1"/>
          </p:nvPr>
        </p:nvSpPr>
        <p:spPr/>
        <p:txBody>
          <a:bodyPr>
            <a:noAutofit/>
          </a:bodyPr>
          <a:lstStyle/>
          <a:p>
            <a:r>
              <a:rPr lang="en-US" sz="2400" dirty="0" smtClean="0"/>
              <a:t>The AI community has given an important step forward into the market:</a:t>
            </a:r>
          </a:p>
          <a:p>
            <a:pPr lvl="1"/>
            <a:r>
              <a:rPr lang="en-US" sz="2000" dirty="0" smtClean="0"/>
              <a:t>Necessity to develop an Engineering approach.</a:t>
            </a:r>
          </a:p>
          <a:p>
            <a:pPr lvl="1"/>
            <a:r>
              <a:rPr lang="en-US" sz="2000" dirty="0" smtClean="0"/>
              <a:t>Knowledge-Based Systems for the masses (?)   </a:t>
            </a:r>
          </a:p>
          <a:p>
            <a:r>
              <a:rPr lang="en-US" sz="2400" dirty="0" smtClean="0"/>
              <a:t>OE and SE communities have benefited mutually</a:t>
            </a:r>
          </a:p>
          <a:p>
            <a:pPr lvl="1"/>
            <a:r>
              <a:rPr lang="en-US" sz="2000" dirty="0" smtClean="0"/>
              <a:t>Benefits could be broader if efforts could be integrated in common projects.</a:t>
            </a:r>
          </a:p>
          <a:p>
            <a:pPr lvl="1"/>
            <a:r>
              <a:rPr lang="en-US" sz="2000" dirty="0" smtClean="0"/>
              <a:t>Market developers woke up to ontology power but there is still a long way to walk away to achieve a large adoption. </a:t>
            </a:r>
          </a:p>
          <a:p>
            <a:r>
              <a:rPr lang="en-US" sz="2400" dirty="0" smtClean="0"/>
              <a:t>Despite all OE advance there are many gaps yet!</a:t>
            </a:r>
          </a:p>
          <a:p>
            <a:pPr lvl="1"/>
            <a:r>
              <a:rPr lang="en-US" sz="2000" dirty="0" smtClean="0"/>
              <a:t>Standardization</a:t>
            </a:r>
          </a:p>
          <a:p>
            <a:pPr lvl="1"/>
            <a:r>
              <a:rPr lang="en-US" sz="2000" dirty="0" smtClean="0"/>
              <a:t>Component-based development </a:t>
            </a:r>
          </a:p>
          <a:p>
            <a:pPr lvl="1"/>
            <a:r>
              <a:rPr lang="en-US" sz="2000" dirty="0" smtClean="0"/>
              <a:t>Quality assessment </a:t>
            </a:r>
          </a:p>
          <a:p>
            <a:pPr lvl="1"/>
            <a:endParaRPr lang="en-US" sz="2000"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C00000"/>
                </a:solidFill>
                <a:effectLst>
                  <a:outerShdw blurRad="38100" dist="38100" dir="2700000" algn="tl">
                    <a:srgbClr val="000000">
                      <a:alpha val="43137"/>
                    </a:srgbClr>
                  </a:outerShdw>
                </a:effectLst>
              </a:rPr>
              <a:t>Conclusions</a:t>
            </a:r>
            <a:endParaRPr lang="en-US" dirty="0"/>
          </a:p>
        </p:txBody>
      </p:sp>
      <p:sp>
        <p:nvSpPr>
          <p:cNvPr id="3" name="Espaço Reservado para Conteúdo 2"/>
          <p:cNvSpPr>
            <a:spLocks noGrp="1"/>
          </p:cNvSpPr>
          <p:nvPr>
            <p:ph idx="1"/>
          </p:nvPr>
        </p:nvSpPr>
        <p:spPr/>
        <p:txBody>
          <a:bodyPr>
            <a:normAutofit/>
          </a:bodyPr>
          <a:lstStyle/>
          <a:p>
            <a:r>
              <a:rPr lang="en-US" sz="2400" dirty="0" smtClean="0"/>
              <a:t>No existing methodology approaches the recent advances in OE.</a:t>
            </a:r>
          </a:p>
          <a:p>
            <a:r>
              <a:rPr lang="en-US" sz="2400" dirty="0" smtClean="0"/>
              <a:t>The real understanding of differences and similarities between OE and SE must comes with the understanding of differences and similarities between ontologies and software applications.</a:t>
            </a:r>
          </a:p>
          <a:p>
            <a:r>
              <a:rPr lang="en-US" sz="2400" dirty="0" smtClean="0"/>
              <a:t>Maybe in the future there won´t be a line between them:</a:t>
            </a:r>
          </a:p>
          <a:p>
            <a:pPr lvl="1"/>
            <a:r>
              <a:rPr lang="en-US" sz="2000" dirty="0" smtClean="0"/>
              <a:t>Semantic web as a </a:t>
            </a:r>
            <a:r>
              <a:rPr lang="en-US" sz="2000" smtClean="0"/>
              <a:t>development platform </a:t>
            </a:r>
            <a:r>
              <a:rPr lang="en-US" sz="2000" dirty="0" smtClean="0"/>
              <a:t>similar to what happens today in Web 1.0 and Web 2.0. </a:t>
            </a:r>
          </a:p>
          <a:p>
            <a:endParaRPr lang="en-US" sz="40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solidFill>
                  <a:srgbClr val="C00000"/>
                </a:solidFill>
                <a:effectLst>
                  <a:outerShdw blurRad="38100" dist="38100" dir="2700000" algn="tl">
                    <a:srgbClr val="000000">
                      <a:alpha val="43137"/>
                    </a:srgbClr>
                  </a:outerShdw>
                </a:effectLst>
              </a:rPr>
              <a:t>References</a:t>
            </a:r>
          </a:p>
        </p:txBody>
      </p:sp>
      <p:sp>
        <p:nvSpPr>
          <p:cNvPr id="3" name="Espaço Reservado para Conteúdo 2"/>
          <p:cNvSpPr>
            <a:spLocks noGrp="1"/>
          </p:cNvSpPr>
          <p:nvPr>
            <p:ph idx="1"/>
          </p:nvPr>
        </p:nvSpPr>
        <p:spPr/>
        <p:txBody>
          <a:bodyPr>
            <a:noAutofit/>
          </a:bodyPr>
          <a:lstStyle/>
          <a:p>
            <a:r>
              <a:rPr lang="pt-BR" sz="2000" dirty="0" smtClean="0"/>
              <a:t>Allen (1982), </a:t>
            </a:r>
            <a:r>
              <a:rPr lang="pt-BR" sz="2000" b="1" dirty="0" err="1" smtClean="0"/>
              <a:t>The</a:t>
            </a:r>
            <a:r>
              <a:rPr lang="pt-BR" sz="2000" b="1" dirty="0" smtClean="0"/>
              <a:t> Knowledge </a:t>
            </a:r>
            <a:r>
              <a:rPr lang="pt-BR" sz="2000" b="1" dirty="0" err="1" smtClean="0"/>
              <a:t>Level</a:t>
            </a:r>
            <a:r>
              <a:rPr lang="pt-BR" sz="2000" dirty="0" smtClean="0"/>
              <a:t>, </a:t>
            </a:r>
          </a:p>
          <a:p>
            <a:r>
              <a:rPr lang="pt-BR" sz="2000" dirty="0" err="1" smtClean="0"/>
              <a:t>Abran</a:t>
            </a:r>
            <a:r>
              <a:rPr lang="pt-BR" sz="2000" dirty="0" smtClean="0"/>
              <a:t> </a:t>
            </a:r>
            <a:r>
              <a:rPr lang="pt-BR" sz="2000" dirty="0" err="1" smtClean="0"/>
              <a:t>and</a:t>
            </a:r>
            <a:r>
              <a:rPr lang="pt-BR" sz="2000" dirty="0" smtClean="0"/>
              <a:t> Moore (2004),</a:t>
            </a:r>
          </a:p>
          <a:p>
            <a:r>
              <a:rPr lang="pt-BR" sz="2000" dirty="0" err="1" smtClean="0"/>
              <a:t>Auer</a:t>
            </a:r>
            <a:r>
              <a:rPr lang="pt-BR" sz="2000" dirty="0" smtClean="0"/>
              <a:t> </a:t>
            </a:r>
            <a:r>
              <a:rPr lang="pt-BR" sz="2000" dirty="0" err="1" smtClean="0"/>
              <a:t>and</a:t>
            </a:r>
            <a:r>
              <a:rPr lang="pt-BR" sz="2000" dirty="0" smtClean="0"/>
              <a:t> </a:t>
            </a:r>
            <a:r>
              <a:rPr lang="pt-BR" sz="2000" dirty="0" err="1" smtClean="0"/>
              <a:t>Herre</a:t>
            </a:r>
            <a:r>
              <a:rPr lang="pt-BR" sz="2000" dirty="0" smtClean="0"/>
              <a:t> (2006), </a:t>
            </a:r>
          </a:p>
          <a:p>
            <a:r>
              <a:rPr lang="en-US" sz="2000" dirty="0" smtClean="0"/>
              <a:t>Beck (2004), </a:t>
            </a:r>
            <a:r>
              <a:rPr lang="en-US" sz="2000" b="1" dirty="0" err="1" smtClean="0"/>
              <a:t>Programação</a:t>
            </a:r>
            <a:r>
              <a:rPr lang="en-US" sz="2000" b="1" dirty="0" smtClean="0"/>
              <a:t> </a:t>
            </a:r>
            <a:r>
              <a:rPr lang="en-US" sz="2000" b="1" dirty="0" err="1" smtClean="0"/>
              <a:t>Extrema</a:t>
            </a:r>
            <a:r>
              <a:rPr lang="en-US" sz="2000" b="1" dirty="0" smtClean="0"/>
              <a:t> </a:t>
            </a:r>
            <a:r>
              <a:rPr lang="en-US" sz="2000" b="1" dirty="0" err="1" smtClean="0"/>
              <a:t>Aplicada</a:t>
            </a:r>
            <a:r>
              <a:rPr lang="en-US" sz="2000" dirty="0" smtClean="0"/>
              <a:t>, Ed. Bookman, 2004.</a:t>
            </a:r>
          </a:p>
          <a:p>
            <a:r>
              <a:rPr lang="en-US" sz="2000" dirty="0" err="1" smtClean="0"/>
              <a:t>Blomquist</a:t>
            </a:r>
            <a:r>
              <a:rPr lang="en-US" sz="2000" dirty="0" smtClean="0"/>
              <a:t> (2007), </a:t>
            </a:r>
          </a:p>
          <a:p>
            <a:r>
              <a:rPr lang="en-US" sz="2000" dirty="0" err="1" smtClean="0"/>
              <a:t>Blomquist</a:t>
            </a:r>
            <a:r>
              <a:rPr lang="en-US" sz="2000" dirty="0" smtClean="0"/>
              <a:t> and </a:t>
            </a:r>
            <a:r>
              <a:rPr lang="en-US" sz="2000" dirty="0" err="1" smtClean="0"/>
              <a:t>Sandkuhl</a:t>
            </a:r>
            <a:r>
              <a:rPr lang="en-US" sz="2000" dirty="0" smtClean="0"/>
              <a:t> (2007), </a:t>
            </a:r>
            <a:r>
              <a:rPr lang="en-US" sz="2000" b="1" dirty="0" smtClean="0"/>
              <a:t>Patterns in Ontology Engineering: Classification of Ontology Patterns. </a:t>
            </a:r>
            <a:endParaRPr lang="en-US" sz="2000" dirty="0" smtClean="0"/>
          </a:p>
          <a:p>
            <a:r>
              <a:rPr lang="en-US" sz="2000" dirty="0" err="1" smtClean="0"/>
              <a:t>Calero</a:t>
            </a:r>
            <a:r>
              <a:rPr lang="en-US" sz="2000" dirty="0" smtClean="0"/>
              <a:t> et al. (2006), </a:t>
            </a:r>
            <a:r>
              <a:rPr lang="en-US" sz="2000" b="1" dirty="0" smtClean="0"/>
              <a:t>Ontologies for Software Engineering and Software Technology</a:t>
            </a:r>
            <a:r>
              <a:rPr lang="en-US" sz="2000" dirty="0" smtClean="0"/>
              <a:t>, Springer, 2006.</a:t>
            </a:r>
          </a:p>
          <a:p>
            <a:r>
              <a:rPr lang="en-US" sz="2000" dirty="0" err="1" smtClean="0"/>
              <a:t>Corcho</a:t>
            </a:r>
            <a:r>
              <a:rPr lang="en-US" sz="2000" dirty="0" smtClean="0"/>
              <a:t> et al. (2006), </a:t>
            </a:r>
          </a:p>
          <a:p>
            <a:r>
              <a:rPr lang="en-US" sz="2000" dirty="0" err="1" smtClean="0"/>
              <a:t>Euzenat</a:t>
            </a:r>
            <a:r>
              <a:rPr lang="en-US" sz="2000" dirty="0" smtClean="0"/>
              <a:t> (2004). An Ontology </a:t>
            </a:r>
            <a:r>
              <a:rPr lang="en-US" sz="2000" dirty="0" err="1" smtClean="0"/>
              <a:t>Alignement</a:t>
            </a:r>
            <a:r>
              <a:rPr lang="en-US" sz="2000" dirty="0" smtClean="0"/>
              <a:t> API.</a:t>
            </a:r>
          </a:p>
          <a:p>
            <a:r>
              <a:rPr lang="en-US" sz="2000" dirty="0" smtClean="0"/>
              <a:t>Fred (2007), </a:t>
            </a:r>
            <a:r>
              <a:rPr lang="en-US" sz="2000" b="1" dirty="0" err="1" smtClean="0"/>
              <a:t>Engenharia</a:t>
            </a:r>
            <a:r>
              <a:rPr lang="en-US" sz="2000" b="1" dirty="0" smtClean="0"/>
              <a:t> do </a:t>
            </a:r>
            <a:r>
              <a:rPr lang="en-US" sz="2000" b="1" dirty="0" err="1" smtClean="0"/>
              <a:t>Conhecimento</a:t>
            </a:r>
            <a:r>
              <a:rPr lang="en-US" sz="2000" b="1" dirty="0" smtClean="0"/>
              <a:t>. </a:t>
            </a:r>
            <a:r>
              <a:rPr lang="en-US" sz="2000" dirty="0" err="1" smtClean="0"/>
              <a:t>Notas</a:t>
            </a:r>
            <a:r>
              <a:rPr lang="en-US" sz="2000" dirty="0" smtClean="0"/>
              <a:t> de Aula. </a:t>
            </a:r>
            <a:r>
              <a:rPr lang="en-US" sz="2000" dirty="0" err="1" smtClean="0"/>
              <a:t>Avaliable</a:t>
            </a:r>
            <a:r>
              <a:rPr lang="en-US" sz="2000" dirty="0" smtClean="0"/>
              <a:t> on http://www.cin.ufpe.br/. Last Access on 08 </a:t>
            </a:r>
            <a:r>
              <a:rPr lang="en-US" sz="2000" dirty="0" err="1" smtClean="0"/>
              <a:t>october</a:t>
            </a:r>
            <a:r>
              <a:rPr lang="en-US" sz="2000" dirty="0" smtClean="0"/>
              <a:t> 2008.</a:t>
            </a:r>
          </a:p>
          <a:p>
            <a:r>
              <a:rPr lang="en-US" sz="2000" dirty="0" smtClean="0"/>
              <a:t>Fowler (2002),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n-US" dirty="0">
                <a:solidFill>
                  <a:srgbClr val="C00000"/>
                </a:solidFill>
                <a:effectLst>
                  <a:outerShdw blurRad="38100" dist="38100" dir="2700000" algn="tl">
                    <a:srgbClr val="000000">
                      <a:alpha val="43137"/>
                    </a:srgbClr>
                  </a:outerShdw>
                </a:effectLst>
              </a:rPr>
              <a:t>SE and OE: </a:t>
            </a:r>
            <a:r>
              <a:rPr lang="en-US" dirty="0" smtClean="0">
                <a:solidFill>
                  <a:srgbClr val="C00000"/>
                </a:solidFill>
                <a:effectLst>
                  <a:outerShdw blurRad="38100" dist="38100" dir="2700000" algn="tl">
                    <a:srgbClr val="000000">
                      <a:alpha val="43137"/>
                    </a:srgbClr>
                  </a:outerShdw>
                </a:effectLst>
              </a:rPr>
              <a:t>close… </a:t>
            </a:r>
            <a:br>
              <a:rPr lang="en-US" dirty="0" smtClean="0">
                <a:solidFill>
                  <a:srgbClr val="C00000"/>
                </a:solidFill>
                <a:effectLst>
                  <a:outerShdw blurRad="38100" dist="38100" dir="2700000" algn="tl">
                    <a:srgbClr val="000000">
                      <a:alpha val="43137"/>
                    </a:srgbClr>
                  </a:outerShdw>
                </a:effectLst>
              </a:rPr>
            </a:br>
            <a:r>
              <a:rPr lang="en-US" dirty="0" smtClean="0">
                <a:solidFill>
                  <a:srgbClr val="C00000"/>
                </a:solidFill>
                <a:effectLst>
                  <a:outerShdw blurRad="38100" dist="38100" dir="2700000" algn="tl">
                    <a:srgbClr val="000000">
                      <a:alpha val="43137"/>
                    </a:srgbClr>
                  </a:outerShdw>
                </a:effectLst>
              </a:rPr>
              <a:t>or </a:t>
            </a:r>
            <a:r>
              <a:rPr lang="en-US" dirty="0">
                <a:solidFill>
                  <a:srgbClr val="C00000"/>
                </a:solidFill>
                <a:effectLst>
                  <a:outerShdw blurRad="38100" dist="38100" dir="2700000" algn="tl">
                    <a:srgbClr val="000000">
                      <a:alpha val="43137"/>
                    </a:srgbClr>
                  </a:outerShdw>
                </a:effectLst>
              </a:rPr>
              <a:t>too </a:t>
            </a:r>
            <a:r>
              <a:rPr lang="en-US" dirty="0" smtClean="0">
                <a:solidFill>
                  <a:srgbClr val="C00000"/>
                </a:solidFill>
                <a:effectLst>
                  <a:outerShdw blurRad="38100" dist="38100" dir="2700000" algn="tl">
                    <a:srgbClr val="000000">
                      <a:alpha val="43137"/>
                    </a:srgbClr>
                  </a:outerShdw>
                </a:effectLst>
              </a:rPr>
              <a:t>far away</a:t>
            </a:r>
            <a:r>
              <a:rPr lang="en-US" dirty="0">
                <a:solidFill>
                  <a:srgbClr val="C00000"/>
                </a:solidFill>
                <a:effectLst>
                  <a:outerShdw blurRad="38100" dist="38100" dir="2700000" algn="tl">
                    <a:srgbClr val="000000">
                      <a:alpha val="43137"/>
                    </a:srgbClr>
                  </a:outerShdw>
                </a:effectLst>
              </a:rPr>
              <a:t>??</a:t>
            </a:r>
          </a:p>
        </p:txBody>
      </p:sp>
      <p:sp>
        <p:nvSpPr>
          <p:cNvPr id="3" name="Espaço Reservado para Conteúdo 2"/>
          <p:cNvSpPr>
            <a:spLocks noGrp="1"/>
          </p:cNvSpPr>
          <p:nvPr>
            <p:ph idx="1"/>
          </p:nvPr>
        </p:nvSpPr>
        <p:spPr/>
        <p:txBody>
          <a:bodyPr/>
          <a:lstStyle/>
          <a:p>
            <a:r>
              <a:rPr lang="en-US" dirty="0" smtClean="0"/>
              <a:t>Despite of sharing a certain quantity of topics, Software Engineering (SE) and Ontological Engineering (OE) communities have been working </a:t>
            </a:r>
            <a:r>
              <a:rPr lang="en-US" b="1" dirty="0" smtClean="0"/>
              <a:t>separately</a:t>
            </a:r>
            <a:r>
              <a:rPr lang="en-US" dirty="0" smtClean="0"/>
              <a:t>. </a:t>
            </a:r>
          </a:p>
          <a:p>
            <a:pPr lvl="1"/>
            <a:r>
              <a:rPr lang="en-US" dirty="0" smtClean="0"/>
              <a:t>Is there room for effort integration?</a:t>
            </a:r>
          </a:p>
          <a:p>
            <a:pPr lvl="1"/>
            <a:r>
              <a:rPr lang="en-US" dirty="0" smtClean="0"/>
              <a:t>What are the learned lessons?</a:t>
            </a:r>
          </a:p>
          <a:p>
            <a:pPr lvl="1"/>
            <a:r>
              <a:rPr lang="en-US" dirty="0" smtClean="0"/>
              <a:t>How can each part profit from this union?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C00000"/>
                </a:solidFill>
                <a:effectLst>
                  <a:outerShdw blurRad="38100" dist="38100" dir="2700000" algn="tl">
                    <a:srgbClr val="000000">
                      <a:alpha val="43137"/>
                    </a:srgbClr>
                  </a:outerShdw>
                </a:effectLst>
              </a:rPr>
              <a:t>References</a:t>
            </a:r>
            <a:endParaRPr lang="pt-BR" dirty="0"/>
          </a:p>
        </p:txBody>
      </p:sp>
      <p:sp>
        <p:nvSpPr>
          <p:cNvPr id="3" name="Espaço Reservado para Conteúdo 2"/>
          <p:cNvSpPr>
            <a:spLocks noGrp="1"/>
          </p:cNvSpPr>
          <p:nvPr>
            <p:ph idx="1"/>
          </p:nvPr>
        </p:nvSpPr>
        <p:spPr/>
        <p:txBody>
          <a:bodyPr>
            <a:noAutofit/>
          </a:bodyPr>
          <a:lstStyle/>
          <a:p>
            <a:r>
              <a:rPr lang="en-US" sz="2000" dirty="0" smtClean="0"/>
              <a:t>Gamma et al. (1996), </a:t>
            </a:r>
            <a:r>
              <a:rPr lang="en-US" sz="2000" b="1" dirty="0" smtClean="0"/>
              <a:t>Elements of Reusable Object-Oriented Software</a:t>
            </a:r>
            <a:r>
              <a:rPr lang="en-US" sz="2000" dirty="0" smtClean="0"/>
              <a:t>, Addison-Wesley, 1996.</a:t>
            </a:r>
          </a:p>
          <a:p>
            <a:r>
              <a:rPr lang="en-US" sz="2000" dirty="0" err="1" smtClean="0">
                <a:solidFill>
                  <a:srgbClr val="FF0000"/>
                </a:solidFill>
              </a:rPr>
              <a:t>Gómez-Pérez</a:t>
            </a:r>
            <a:r>
              <a:rPr lang="en-US" sz="2000" dirty="0" smtClean="0">
                <a:solidFill>
                  <a:srgbClr val="FF0000"/>
                </a:solidFill>
              </a:rPr>
              <a:t> et al. (1997), </a:t>
            </a:r>
          </a:p>
          <a:p>
            <a:r>
              <a:rPr lang="en-US" sz="2000" dirty="0" err="1" smtClean="0"/>
              <a:t>Goméz-Pérez</a:t>
            </a:r>
            <a:r>
              <a:rPr lang="en-US" sz="2000" dirty="0" smtClean="0"/>
              <a:t> et. al. (2004), </a:t>
            </a:r>
            <a:r>
              <a:rPr lang="en-US" sz="2000" b="1" dirty="0" smtClean="0"/>
              <a:t>Ontological Engineering</a:t>
            </a:r>
            <a:r>
              <a:rPr lang="en-US" sz="2000" dirty="0" smtClean="0"/>
              <a:t>, Springer, 2004. </a:t>
            </a:r>
          </a:p>
          <a:p>
            <a:r>
              <a:rPr lang="en-US" sz="2000" dirty="0" err="1" smtClean="0"/>
              <a:t>Jörg</a:t>
            </a:r>
            <a:r>
              <a:rPr lang="en-US" sz="2000" dirty="0" smtClean="0"/>
              <a:t> and </a:t>
            </a:r>
            <a:r>
              <a:rPr lang="en-US" sz="2000" dirty="0" err="1" smtClean="0"/>
              <a:t>eedorf</a:t>
            </a:r>
            <a:r>
              <a:rPr lang="en-US" sz="2000" dirty="0" smtClean="0"/>
              <a:t>, </a:t>
            </a:r>
            <a:r>
              <a:rPr lang="en-US" sz="2000" b="1" dirty="0" smtClean="0"/>
              <a:t>Applications of Ontologies in Software Engineering</a:t>
            </a:r>
            <a:r>
              <a:rPr lang="en-US" sz="2000" dirty="0" smtClean="0"/>
              <a:t>, </a:t>
            </a:r>
          </a:p>
          <a:p>
            <a:r>
              <a:rPr lang="en-US" sz="2000" dirty="0" smtClean="0"/>
              <a:t>Kendal, Simon &amp; </a:t>
            </a:r>
            <a:r>
              <a:rPr lang="en-US" sz="2000" dirty="0" err="1" smtClean="0"/>
              <a:t>Creen</a:t>
            </a:r>
            <a:r>
              <a:rPr lang="en-US" sz="2000" dirty="0" smtClean="0"/>
              <a:t>, Malcolm (2007). </a:t>
            </a:r>
            <a:r>
              <a:rPr lang="en-US" sz="2000" b="1" dirty="0" smtClean="0"/>
              <a:t>An Introduction to Knowledge Engineering</a:t>
            </a:r>
            <a:r>
              <a:rPr lang="en-US" sz="2000" dirty="0" smtClean="0"/>
              <a:t>. Springer. </a:t>
            </a:r>
          </a:p>
          <a:p>
            <a:r>
              <a:rPr lang="en-US" sz="2000" dirty="0" smtClean="0"/>
              <a:t>IBM, </a:t>
            </a:r>
            <a:r>
              <a:rPr lang="en-US" sz="2000" b="1" dirty="0" smtClean="0"/>
              <a:t>Rational Unified Process</a:t>
            </a:r>
            <a:r>
              <a:rPr lang="en-US" sz="2000" dirty="0" smtClean="0"/>
              <a:t>, </a:t>
            </a:r>
            <a:r>
              <a:rPr lang="en-US" sz="2000" dirty="0" err="1" smtClean="0"/>
              <a:t>avaliable</a:t>
            </a:r>
            <a:r>
              <a:rPr lang="en-US" sz="2000" dirty="0" smtClean="0"/>
              <a:t> at http://www-01.ibm.com/software/awdtools/rup/. Last access in 8 </a:t>
            </a:r>
            <a:r>
              <a:rPr lang="en-US" sz="2000" dirty="0" err="1" smtClean="0"/>
              <a:t>october</a:t>
            </a:r>
            <a:r>
              <a:rPr lang="en-US" sz="2000" dirty="0" smtClean="0"/>
              <a:t> 2008.8</a:t>
            </a:r>
          </a:p>
          <a:p>
            <a:endParaRPr lang="pt-BR" sz="20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C00000"/>
                </a:solidFill>
                <a:effectLst>
                  <a:outerShdw blurRad="38100" dist="38100" dir="2700000" algn="tl">
                    <a:srgbClr val="000000">
                      <a:alpha val="43137"/>
                    </a:srgbClr>
                  </a:outerShdw>
                </a:effectLst>
              </a:rPr>
              <a:t>References</a:t>
            </a:r>
            <a:endParaRPr lang="pt-BR" dirty="0"/>
          </a:p>
        </p:txBody>
      </p:sp>
      <p:sp>
        <p:nvSpPr>
          <p:cNvPr id="3" name="Espaço Reservado para Conteúdo 2"/>
          <p:cNvSpPr>
            <a:spLocks noGrp="1"/>
          </p:cNvSpPr>
          <p:nvPr>
            <p:ph idx="1"/>
          </p:nvPr>
        </p:nvSpPr>
        <p:spPr/>
        <p:txBody>
          <a:bodyPr>
            <a:normAutofit fontScale="62500" lnSpcReduction="20000"/>
          </a:bodyPr>
          <a:lstStyle/>
          <a:p>
            <a:r>
              <a:rPr lang="en-US" dirty="0" smtClean="0"/>
              <a:t>Gruber (1993),</a:t>
            </a:r>
            <a:r>
              <a:rPr lang="en-US" b="1" dirty="0" smtClean="0"/>
              <a:t> Towards principles for the design of ontologies used for knowledge sharing</a:t>
            </a:r>
            <a:r>
              <a:rPr lang="en-US" dirty="0" smtClean="0"/>
              <a:t>. Originally in N. </a:t>
            </a:r>
            <a:r>
              <a:rPr lang="en-US" dirty="0" err="1" smtClean="0"/>
              <a:t>Guarino</a:t>
            </a:r>
            <a:r>
              <a:rPr lang="en-US" dirty="0" smtClean="0"/>
              <a:t> and R. </a:t>
            </a:r>
            <a:r>
              <a:rPr lang="en-US" dirty="0" err="1" smtClean="0"/>
              <a:t>Poli</a:t>
            </a:r>
            <a:r>
              <a:rPr lang="en-US" dirty="0" smtClean="0"/>
              <a:t>, (Eds.), </a:t>
            </a:r>
            <a:r>
              <a:rPr lang="en-US" i="1" dirty="0" smtClean="0"/>
              <a:t>International Workshop on Formal Ontology, </a:t>
            </a:r>
            <a:r>
              <a:rPr lang="en-US" dirty="0" err="1" smtClean="0"/>
              <a:t>Padova</a:t>
            </a:r>
            <a:r>
              <a:rPr lang="en-US" dirty="0" smtClean="0"/>
              <a:t>, Italy. Revised August 1993. Published in </a:t>
            </a:r>
            <a:r>
              <a:rPr lang="en-US" i="1" dirty="0" smtClean="0"/>
              <a:t>International Journal of Human-Computer Studies</a:t>
            </a:r>
            <a:r>
              <a:rPr lang="en-US" dirty="0" smtClean="0"/>
              <a:t>, Volume 43 , Issue 5-6 Nov./Dec. 1995, Pages: 907-928, special issue on the role of formal ontology in the information technology.</a:t>
            </a:r>
          </a:p>
          <a:p>
            <a:r>
              <a:rPr lang="en-US" dirty="0" err="1" smtClean="0">
                <a:solidFill>
                  <a:srgbClr val="FF0000"/>
                </a:solidFill>
              </a:rPr>
              <a:t>Gruninger</a:t>
            </a:r>
            <a:r>
              <a:rPr lang="en-US" dirty="0" smtClean="0">
                <a:solidFill>
                  <a:srgbClr val="FF0000"/>
                </a:solidFill>
              </a:rPr>
              <a:t> and Fox (1995),  </a:t>
            </a:r>
          </a:p>
          <a:p>
            <a:r>
              <a:rPr lang="en-US" dirty="0" err="1" smtClean="0">
                <a:solidFill>
                  <a:srgbClr val="FF0000"/>
                </a:solidFill>
              </a:rPr>
              <a:t>Happel</a:t>
            </a:r>
            <a:r>
              <a:rPr lang="en-US" dirty="0" smtClean="0">
                <a:solidFill>
                  <a:srgbClr val="FF0000"/>
                </a:solidFill>
              </a:rPr>
              <a:t> and </a:t>
            </a:r>
            <a:r>
              <a:rPr lang="en-US" dirty="0" err="1" smtClean="0">
                <a:solidFill>
                  <a:srgbClr val="FF0000"/>
                </a:solidFill>
              </a:rPr>
              <a:t>Seedorf</a:t>
            </a:r>
            <a:r>
              <a:rPr lang="en-US" dirty="0" smtClean="0">
                <a:solidFill>
                  <a:srgbClr val="FF0000"/>
                </a:solidFill>
              </a:rPr>
              <a:t> (2007), </a:t>
            </a:r>
          </a:p>
          <a:p>
            <a:r>
              <a:rPr lang="pt-BR" dirty="0" smtClean="0">
                <a:solidFill>
                  <a:srgbClr val="FF0000"/>
                </a:solidFill>
              </a:rPr>
              <a:t>IEEE (1990),</a:t>
            </a:r>
            <a:endParaRPr lang="en-US" dirty="0" smtClean="0">
              <a:solidFill>
                <a:srgbClr val="FF0000"/>
              </a:solidFill>
            </a:endParaRPr>
          </a:p>
          <a:p>
            <a:r>
              <a:rPr lang="en-US" dirty="0" smtClean="0">
                <a:solidFill>
                  <a:srgbClr val="FF0000"/>
                </a:solidFill>
              </a:rPr>
              <a:t>Kendal (2007), </a:t>
            </a:r>
          </a:p>
          <a:p>
            <a:r>
              <a:rPr lang="en-US" dirty="0" err="1" smtClean="0">
                <a:solidFill>
                  <a:srgbClr val="FF0000"/>
                </a:solidFill>
              </a:rPr>
              <a:t>Kosciansky</a:t>
            </a:r>
            <a:r>
              <a:rPr lang="en-US" dirty="0" smtClean="0">
                <a:solidFill>
                  <a:srgbClr val="FF0000"/>
                </a:solidFill>
              </a:rPr>
              <a:t> and </a:t>
            </a:r>
            <a:r>
              <a:rPr lang="en-US" dirty="0" err="1" smtClean="0">
                <a:solidFill>
                  <a:srgbClr val="FF0000"/>
                </a:solidFill>
              </a:rPr>
              <a:t>Soares</a:t>
            </a:r>
            <a:r>
              <a:rPr lang="en-US" dirty="0" smtClean="0">
                <a:solidFill>
                  <a:srgbClr val="FF0000"/>
                </a:solidFill>
              </a:rPr>
              <a:t> (2007),</a:t>
            </a:r>
          </a:p>
          <a:p>
            <a:r>
              <a:rPr lang="en-US" dirty="0" err="1" smtClean="0">
                <a:solidFill>
                  <a:srgbClr val="FF0000"/>
                </a:solidFill>
              </a:rPr>
              <a:t>Leena</a:t>
            </a:r>
            <a:r>
              <a:rPr lang="en-US" dirty="0" smtClean="0">
                <a:solidFill>
                  <a:srgbClr val="FF0000"/>
                </a:solidFill>
              </a:rPr>
              <a:t> and </a:t>
            </a:r>
            <a:r>
              <a:rPr lang="en-US" dirty="0" err="1" smtClean="0">
                <a:solidFill>
                  <a:srgbClr val="FF0000"/>
                </a:solidFill>
              </a:rPr>
              <a:t>Guto</a:t>
            </a:r>
            <a:r>
              <a:rPr lang="en-US" dirty="0" smtClean="0">
                <a:solidFill>
                  <a:srgbClr val="FF0000"/>
                </a:solidFill>
              </a:rPr>
              <a:t> (1990) </a:t>
            </a:r>
          </a:p>
          <a:p>
            <a:r>
              <a:rPr lang="pt-BR" dirty="0" err="1" smtClean="0"/>
              <a:t>Natalya</a:t>
            </a:r>
            <a:r>
              <a:rPr lang="pt-BR" dirty="0" smtClean="0"/>
              <a:t> F. </a:t>
            </a:r>
            <a:r>
              <a:rPr lang="pt-BR" dirty="0" err="1" smtClean="0"/>
              <a:t>Noy</a:t>
            </a:r>
            <a:r>
              <a:rPr lang="pt-BR" dirty="0" smtClean="0"/>
              <a:t> </a:t>
            </a:r>
            <a:r>
              <a:rPr lang="pt-BR" dirty="0" err="1" smtClean="0"/>
              <a:t>and</a:t>
            </a:r>
            <a:r>
              <a:rPr lang="pt-BR" dirty="0" smtClean="0"/>
              <a:t> Deborah L. </a:t>
            </a:r>
            <a:r>
              <a:rPr lang="pt-BR" dirty="0" err="1" smtClean="0"/>
              <a:t>McGuinness</a:t>
            </a:r>
            <a:r>
              <a:rPr lang="pt-BR" dirty="0" smtClean="0"/>
              <a:t>. </a:t>
            </a:r>
            <a:r>
              <a:rPr lang="pt-BR" b="1" dirty="0" err="1" smtClean="0"/>
              <a:t>Ontology</a:t>
            </a:r>
            <a:r>
              <a:rPr lang="pt-BR" b="1" dirty="0" smtClean="0"/>
              <a:t> </a:t>
            </a:r>
            <a:r>
              <a:rPr lang="pt-BR" b="1" dirty="0" err="1" smtClean="0"/>
              <a:t>Development</a:t>
            </a:r>
            <a:r>
              <a:rPr lang="pt-BR" b="1" dirty="0" smtClean="0"/>
              <a:t> 101: A </a:t>
            </a:r>
            <a:r>
              <a:rPr lang="pt-BR" b="1" dirty="0" err="1" smtClean="0"/>
              <a:t>Guide</a:t>
            </a:r>
            <a:r>
              <a:rPr lang="pt-BR" b="1" dirty="0" smtClean="0"/>
              <a:t> to </a:t>
            </a:r>
            <a:r>
              <a:rPr lang="pt-BR" b="1" dirty="0" err="1" smtClean="0"/>
              <a:t>Creating</a:t>
            </a:r>
            <a:r>
              <a:rPr lang="pt-BR" b="1" dirty="0" smtClean="0"/>
              <a:t> </a:t>
            </a:r>
            <a:r>
              <a:rPr lang="pt-BR" b="1" dirty="0" err="1" smtClean="0"/>
              <a:t>Your</a:t>
            </a:r>
            <a:r>
              <a:rPr lang="pt-BR" b="1" dirty="0" smtClean="0"/>
              <a:t> </a:t>
            </a:r>
            <a:r>
              <a:rPr lang="pt-BR" b="1" dirty="0" err="1" smtClean="0"/>
              <a:t>First</a:t>
            </a:r>
            <a:r>
              <a:rPr lang="pt-BR" b="1" dirty="0" smtClean="0"/>
              <a:t> </a:t>
            </a:r>
            <a:r>
              <a:rPr lang="pt-BR" b="1" dirty="0" err="1" smtClean="0"/>
              <a:t>Ontology</a:t>
            </a:r>
            <a:r>
              <a:rPr lang="pt-BR" dirty="0" smtClean="0"/>
              <a:t>. Stanford Knowledge Systems </a:t>
            </a:r>
            <a:r>
              <a:rPr lang="pt-BR" dirty="0" err="1" smtClean="0"/>
              <a:t>Laboratory</a:t>
            </a:r>
            <a:r>
              <a:rPr lang="pt-BR" dirty="0" smtClean="0"/>
              <a:t> </a:t>
            </a:r>
            <a:r>
              <a:rPr lang="pt-BR" dirty="0" err="1" smtClean="0"/>
              <a:t>Technical</a:t>
            </a:r>
            <a:r>
              <a:rPr lang="pt-BR" dirty="0" smtClean="0"/>
              <a:t> </a:t>
            </a:r>
            <a:r>
              <a:rPr lang="pt-BR" dirty="0" err="1" smtClean="0"/>
              <a:t>Report</a:t>
            </a:r>
            <a:r>
              <a:rPr lang="pt-BR" dirty="0" smtClean="0"/>
              <a:t> KSL-01-05 </a:t>
            </a:r>
            <a:r>
              <a:rPr lang="pt-BR" dirty="0" err="1" smtClean="0"/>
              <a:t>and</a:t>
            </a:r>
            <a:r>
              <a:rPr lang="pt-BR" dirty="0" smtClean="0"/>
              <a:t> Stanford Medical </a:t>
            </a:r>
            <a:r>
              <a:rPr lang="pt-BR" dirty="0" err="1" smtClean="0"/>
              <a:t>Informatics</a:t>
            </a:r>
            <a:r>
              <a:rPr lang="pt-BR" dirty="0" smtClean="0"/>
              <a:t> </a:t>
            </a:r>
            <a:r>
              <a:rPr lang="pt-BR" dirty="0" err="1" smtClean="0"/>
              <a:t>Technical</a:t>
            </a:r>
            <a:r>
              <a:rPr lang="pt-BR" dirty="0" smtClean="0"/>
              <a:t> </a:t>
            </a:r>
            <a:r>
              <a:rPr lang="pt-BR" dirty="0" err="1" smtClean="0"/>
              <a:t>Report</a:t>
            </a:r>
            <a:r>
              <a:rPr lang="pt-BR" dirty="0" smtClean="0"/>
              <a:t> SMI-2001-0880, </a:t>
            </a:r>
            <a:r>
              <a:rPr lang="pt-BR" dirty="0" err="1" smtClean="0"/>
              <a:t>March</a:t>
            </a:r>
            <a:r>
              <a:rPr lang="pt-BR" dirty="0" smtClean="0"/>
              <a:t> 2001. </a:t>
            </a:r>
            <a:endParaRPr lang="en-US"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C00000"/>
                </a:solidFill>
                <a:effectLst>
                  <a:outerShdw blurRad="38100" dist="38100" dir="2700000" algn="tl">
                    <a:srgbClr val="000000">
                      <a:alpha val="43137"/>
                    </a:srgbClr>
                  </a:outerShdw>
                </a:effectLst>
              </a:rPr>
              <a:t>References</a:t>
            </a:r>
            <a:endParaRPr lang="pt-BR" dirty="0"/>
          </a:p>
        </p:txBody>
      </p:sp>
      <p:sp>
        <p:nvSpPr>
          <p:cNvPr id="3" name="Espaço Reservado para Conteúdo 2"/>
          <p:cNvSpPr>
            <a:spLocks noGrp="1"/>
          </p:cNvSpPr>
          <p:nvPr>
            <p:ph idx="1"/>
          </p:nvPr>
        </p:nvSpPr>
        <p:spPr/>
        <p:txBody>
          <a:bodyPr>
            <a:normAutofit/>
          </a:bodyPr>
          <a:lstStyle/>
          <a:p>
            <a:r>
              <a:rPr lang="en-US" sz="2000" dirty="0" err="1" smtClean="0">
                <a:solidFill>
                  <a:srgbClr val="FF0000"/>
                </a:solidFill>
              </a:rPr>
              <a:t>Parente</a:t>
            </a:r>
            <a:r>
              <a:rPr lang="en-US" sz="2000" dirty="0" smtClean="0">
                <a:solidFill>
                  <a:srgbClr val="FF0000"/>
                </a:solidFill>
              </a:rPr>
              <a:t> (2008), </a:t>
            </a:r>
          </a:p>
          <a:p>
            <a:r>
              <a:rPr lang="en-US" sz="2000" dirty="0" smtClean="0"/>
              <a:t>Pressman (2006), </a:t>
            </a:r>
            <a:r>
              <a:rPr lang="en-US" sz="2000" b="1" dirty="0" smtClean="0"/>
              <a:t>Software Engineering</a:t>
            </a:r>
            <a:r>
              <a:rPr lang="en-US" sz="2000" dirty="0" smtClean="0"/>
              <a:t>, Mc-</a:t>
            </a:r>
            <a:r>
              <a:rPr lang="en-US" sz="2000" dirty="0" err="1" smtClean="0"/>
              <a:t>Graw</a:t>
            </a:r>
            <a:r>
              <a:rPr lang="en-US" sz="2000" dirty="0" smtClean="0"/>
              <a:t> Hill, 2006.</a:t>
            </a:r>
          </a:p>
          <a:p>
            <a:r>
              <a:rPr lang="en-US" sz="2000" dirty="0" err="1" smtClean="0">
                <a:solidFill>
                  <a:srgbClr val="FF0000"/>
                </a:solidFill>
              </a:rPr>
              <a:t>Spaccapietra</a:t>
            </a:r>
            <a:r>
              <a:rPr lang="en-US" sz="2000" dirty="0" smtClean="0">
                <a:solidFill>
                  <a:srgbClr val="FF0000"/>
                </a:solidFill>
              </a:rPr>
              <a:t> et al. (2005), </a:t>
            </a:r>
          </a:p>
          <a:p>
            <a:r>
              <a:rPr lang="pt-BR" sz="2000" dirty="0" err="1" smtClean="0"/>
              <a:t>Soren</a:t>
            </a:r>
            <a:r>
              <a:rPr lang="pt-BR" sz="2000" dirty="0" smtClean="0"/>
              <a:t> </a:t>
            </a:r>
            <a:r>
              <a:rPr lang="pt-BR" sz="2000" dirty="0" err="1" smtClean="0"/>
              <a:t>Auer</a:t>
            </a:r>
            <a:r>
              <a:rPr lang="pt-BR" sz="2000" dirty="0" smtClean="0"/>
              <a:t> </a:t>
            </a:r>
            <a:r>
              <a:rPr lang="pt-BR" sz="2000" dirty="0" err="1" smtClean="0"/>
              <a:t>and</a:t>
            </a:r>
            <a:r>
              <a:rPr lang="pt-BR" sz="2000" dirty="0" smtClean="0"/>
              <a:t> Heinrich </a:t>
            </a:r>
            <a:r>
              <a:rPr lang="pt-BR" sz="2000" dirty="0" err="1" smtClean="0"/>
              <a:t>Herre</a:t>
            </a:r>
            <a:r>
              <a:rPr lang="pt-BR" sz="2000" dirty="0" smtClean="0"/>
              <a:t>. </a:t>
            </a:r>
            <a:r>
              <a:rPr lang="pt-BR" sz="2000" b="1" dirty="0" err="1" smtClean="0"/>
              <a:t>Rapidowl</a:t>
            </a:r>
            <a:r>
              <a:rPr lang="pt-BR" sz="2000" b="1" dirty="0" smtClean="0"/>
              <a:t> - </a:t>
            </a:r>
            <a:r>
              <a:rPr lang="pt-BR" sz="2000" b="1" dirty="0" err="1" smtClean="0"/>
              <a:t>an</a:t>
            </a:r>
            <a:r>
              <a:rPr lang="pt-BR" sz="2000" b="1" dirty="0" smtClean="0"/>
              <a:t> </a:t>
            </a:r>
            <a:r>
              <a:rPr lang="pt-BR" sz="2000" b="1" dirty="0" err="1" smtClean="0"/>
              <a:t>agile</a:t>
            </a:r>
            <a:r>
              <a:rPr lang="pt-BR" sz="2000" b="1" dirty="0" smtClean="0"/>
              <a:t> </a:t>
            </a:r>
            <a:r>
              <a:rPr lang="pt-BR" sz="2000" b="1" dirty="0" err="1" smtClean="0"/>
              <a:t>knowledge</a:t>
            </a:r>
            <a:r>
              <a:rPr lang="pt-BR" sz="2000" b="1" dirty="0" smtClean="0"/>
              <a:t> </a:t>
            </a:r>
            <a:r>
              <a:rPr lang="pt-BR" sz="2000" b="1" dirty="0" err="1" smtClean="0"/>
              <a:t>engineering</a:t>
            </a:r>
            <a:r>
              <a:rPr lang="pt-BR" sz="2000" b="1" dirty="0" smtClean="0"/>
              <a:t> </a:t>
            </a:r>
            <a:r>
              <a:rPr lang="pt-BR" sz="2000" b="1" dirty="0" err="1" smtClean="0"/>
              <a:t>methodology</a:t>
            </a:r>
            <a:r>
              <a:rPr lang="pt-BR" sz="2000" dirty="0" smtClean="0"/>
              <a:t>. In </a:t>
            </a:r>
            <a:r>
              <a:rPr lang="pt-BR" sz="2000" dirty="0" err="1" smtClean="0"/>
              <a:t>Irina</a:t>
            </a:r>
            <a:r>
              <a:rPr lang="pt-BR" sz="2000" dirty="0" smtClean="0"/>
              <a:t> </a:t>
            </a:r>
            <a:r>
              <a:rPr lang="pt-BR" sz="2000" dirty="0" err="1" smtClean="0"/>
              <a:t>Virbitskaite</a:t>
            </a:r>
            <a:r>
              <a:rPr lang="pt-BR" sz="2000" dirty="0" smtClean="0"/>
              <a:t> </a:t>
            </a:r>
            <a:r>
              <a:rPr lang="pt-BR" sz="2000" dirty="0" err="1" smtClean="0"/>
              <a:t>and</a:t>
            </a:r>
            <a:r>
              <a:rPr lang="pt-BR" sz="2000" dirty="0" smtClean="0"/>
              <a:t> Andrei </a:t>
            </a:r>
            <a:r>
              <a:rPr lang="pt-BR" sz="2000" dirty="0" err="1" smtClean="0"/>
              <a:t>Voronkov</a:t>
            </a:r>
            <a:r>
              <a:rPr lang="pt-BR" sz="2000" dirty="0" smtClean="0"/>
              <a:t>, </a:t>
            </a:r>
            <a:r>
              <a:rPr lang="pt-BR" sz="2000" dirty="0" err="1" smtClean="0"/>
              <a:t>editors</a:t>
            </a:r>
            <a:r>
              <a:rPr lang="pt-BR" sz="2000" dirty="0" smtClean="0"/>
              <a:t>, </a:t>
            </a:r>
            <a:r>
              <a:rPr lang="pt-BR" sz="2000" dirty="0" err="1" smtClean="0"/>
              <a:t>Ershov</a:t>
            </a:r>
            <a:r>
              <a:rPr lang="pt-BR" sz="2000" dirty="0" smtClean="0"/>
              <a:t> Memorial </a:t>
            </a:r>
            <a:r>
              <a:rPr lang="pt-BR" sz="2000" dirty="0" err="1" smtClean="0"/>
              <a:t>Conference</a:t>
            </a:r>
            <a:r>
              <a:rPr lang="pt-BR" sz="2000" dirty="0" smtClean="0"/>
              <a:t>, volume 4378 </a:t>
            </a:r>
            <a:r>
              <a:rPr lang="pt-BR" sz="2000" dirty="0" err="1" smtClean="0"/>
              <a:t>of</a:t>
            </a:r>
            <a:r>
              <a:rPr lang="pt-BR" sz="2000" dirty="0" smtClean="0"/>
              <a:t> </a:t>
            </a:r>
            <a:r>
              <a:rPr lang="pt-BR" sz="2000" dirty="0" err="1" smtClean="0"/>
              <a:t>Lecture</a:t>
            </a:r>
            <a:r>
              <a:rPr lang="pt-BR" sz="2000" dirty="0" smtClean="0"/>
              <a:t> Notes in </a:t>
            </a:r>
            <a:r>
              <a:rPr lang="pt-BR" sz="2000" dirty="0" err="1" smtClean="0"/>
              <a:t>Computer</a:t>
            </a:r>
            <a:r>
              <a:rPr lang="pt-BR" sz="2000" dirty="0" smtClean="0"/>
              <a:t> </a:t>
            </a:r>
            <a:r>
              <a:rPr lang="pt-BR" sz="2000" dirty="0" err="1" smtClean="0"/>
              <a:t>Science</a:t>
            </a:r>
            <a:r>
              <a:rPr lang="pt-BR" sz="2000" dirty="0" smtClean="0"/>
              <a:t>, </a:t>
            </a:r>
            <a:r>
              <a:rPr lang="pt-BR" sz="2000" dirty="0" err="1" smtClean="0"/>
              <a:t>pages</a:t>
            </a:r>
            <a:r>
              <a:rPr lang="pt-BR" sz="2000" dirty="0" smtClean="0"/>
              <a:t> 424–430. </a:t>
            </a:r>
            <a:r>
              <a:rPr lang="pt-BR" sz="2000" dirty="0" err="1" smtClean="0"/>
              <a:t>Springer</a:t>
            </a:r>
            <a:r>
              <a:rPr lang="pt-BR" sz="2000" dirty="0" smtClean="0"/>
              <a:t>, 2006</a:t>
            </a:r>
            <a:endParaRPr lang="en-US" sz="2000" dirty="0" smtClean="0"/>
          </a:p>
          <a:p>
            <a:r>
              <a:rPr lang="en-US" sz="2000" dirty="0" err="1" smtClean="0">
                <a:solidFill>
                  <a:srgbClr val="FF0000"/>
                </a:solidFill>
              </a:rPr>
              <a:t>Stvilia</a:t>
            </a:r>
            <a:r>
              <a:rPr lang="en-US" sz="2000" dirty="0" smtClean="0">
                <a:solidFill>
                  <a:srgbClr val="FF0000"/>
                </a:solidFill>
              </a:rPr>
              <a:t> (2008), </a:t>
            </a:r>
          </a:p>
          <a:p>
            <a:r>
              <a:rPr lang="en-US" altLang="en-US" sz="2000" dirty="0" smtClean="0"/>
              <a:t>Nicola </a:t>
            </a:r>
            <a:r>
              <a:rPr lang="en-US" altLang="en-US" sz="2000" dirty="0" err="1" smtClean="0"/>
              <a:t>Guarino</a:t>
            </a:r>
            <a:r>
              <a:rPr lang="en-US" altLang="en-US" sz="2000" dirty="0" smtClean="0"/>
              <a:t> and Chris Welty, </a:t>
            </a:r>
            <a:r>
              <a:rPr lang="en-US" altLang="en-US" sz="2000" b="1" dirty="0" smtClean="0"/>
              <a:t>Conceptual Modeling and Ontological Analysis</a:t>
            </a:r>
            <a:r>
              <a:rPr lang="en-US" altLang="en-US" sz="2000" dirty="0" smtClean="0"/>
              <a:t>, </a:t>
            </a:r>
            <a:r>
              <a:rPr lang="en-US" sz="2000" dirty="0" smtClean="0"/>
              <a:t>AAAI-2000 Tutorial on Conceptual Modeling and Ontological Analysis (MP-2). July 31, 2000.</a:t>
            </a:r>
          </a:p>
          <a:p>
            <a:r>
              <a:rPr lang="en-US" sz="2000" dirty="0" err="1" smtClean="0">
                <a:solidFill>
                  <a:srgbClr val="FF0000"/>
                </a:solidFill>
              </a:rPr>
              <a:t>Tempiche</a:t>
            </a:r>
            <a:r>
              <a:rPr lang="en-US" sz="2000" dirty="0" smtClean="0">
                <a:solidFill>
                  <a:srgbClr val="FF0000"/>
                </a:solidFill>
              </a:rPr>
              <a:t> and , </a:t>
            </a:r>
          </a:p>
          <a:p>
            <a:r>
              <a:rPr lang="en-US" sz="2000" dirty="0" err="1" smtClean="0">
                <a:solidFill>
                  <a:srgbClr val="FF0000"/>
                </a:solidFill>
              </a:rPr>
              <a:t>Turnban</a:t>
            </a:r>
            <a:r>
              <a:rPr lang="en-US" sz="2000" dirty="0" smtClean="0">
                <a:solidFill>
                  <a:srgbClr val="FF0000"/>
                </a:solidFill>
              </a:rPr>
              <a:t> and Aronson (2008),</a:t>
            </a:r>
          </a:p>
          <a:p>
            <a:endParaRPr lang="pt-BR"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solidFill>
                  <a:srgbClr val="C00000"/>
                </a:solidFill>
                <a:effectLst>
                  <a:outerShdw blurRad="38100" dist="38100" dir="2700000" algn="tl">
                    <a:srgbClr val="000000">
                      <a:alpha val="43137"/>
                    </a:srgbClr>
                  </a:outerShdw>
                </a:effectLst>
              </a:rPr>
              <a:t>Scenario</a:t>
            </a:r>
            <a:r>
              <a:rPr lang="en-US" smtClean="0"/>
              <a:t> </a:t>
            </a:r>
            <a:r>
              <a:rPr lang="en-US">
                <a:solidFill>
                  <a:srgbClr val="C00000"/>
                </a:solidFill>
                <a:effectLst>
                  <a:outerShdw blurRad="38100" dist="38100" dir="2700000" algn="tl">
                    <a:srgbClr val="000000">
                      <a:alpha val="43137"/>
                    </a:srgbClr>
                  </a:outerShdw>
                </a:effectLst>
              </a:rPr>
              <a:t>1</a:t>
            </a:r>
          </a:p>
        </p:txBody>
      </p:sp>
      <p:graphicFrame>
        <p:nvGraphicFramePr>
          <p:cNvPr id="4" name="Espaço Reservado para Conteúdo 3"/>
          <p:cNvGraphicFramePr>
            <a:graphicFrameLocks noGrp="1"/>
          </p:cNvGraphicFramePr>
          <p:nvPr>
            <p:ph idx="1"/>
          </p:nvPr>
        </p:nvGraphicFramePr>
        <p:xfrm>
          <a:off x="428596" y="157161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graphicEl>
                                              <a:dgm id="{632CBE87-8899-402C-9B59-AF755F65A0D8}"/>
                                            </p:graphicEl>
                                          </p:spTgt>
                                        </p:tgtEl>
                                        <p:attrNameLst>
                                          <p:attrName>style.visibility</p:attrName>
                                        </p:attrNameLst>
                                      </p:cBhvr>
                                      <p:to>
                                        <p:strVal val="visible"/>
                                      </p:to>
                                    </p:set>
                                    <p:animEffect transition="in" filter="blinds(horizontal)">
                                      <p:cBhvr>
                                        <p:cTn id="7" dur="500"/>
                                        <p:tgtEl>
                                          <p:spTgt spid="4">
                                            <p:graphicEl>
                                              <a:dgm id="{632CBE87-8899-402C-9B59-AF755F65A0D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graphicEl>
                                              <a:dgm id="{CF70FD96-05D8-4BDB-8DFD-7611C4BB9009}"/>
                                            </p:graphicEl>
                                          </p:spTgt>
                                        </p:tgtEl>
                                        <p:attrNameLst>
                                          <p:attrName>style.visibility</p:attrName>
                                        </p:attrNameLst>
                                      </p:cBhvr>
                                      <p:to>
                                        <p:strVal val="visible"/>
                                      </p:to>
                                    </p:set>
                                    <p:animEffect transition="in" filter="blinds(horizontal)">
                                      <p:cBhvr>
                                        <p:cTn id="12" dur="500"/>
                                        <p:tgtEl>
                                          <p:spTgt spid="4">
                                            <p:graphicEl>
                                              <a:dgm id="{CF70FD96-05D8-4BDB-8DFD-7611C4BB9009}"/>
                                            </p:graphic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
                                            <p:graphicEl>
                                              <a:dgm id="{05C964A6-CBD2-495C-9304-098734D0E28F}"/>
                                            </p:graphicEl>
                                          </p:spTgt>
                                        </p:tgtEl>
                                        <p:attrNameLst>
                                          <p:attrName>style.visibility</p:attrName>
                                        </p:attrNameLst>
                                      </p:cBhvr>
                                      <p:to>
                                        <p:strVal val="visible"/>
                                      </p:to>
                                    </p:set>
                                    <p:animEffect transition="in" filter="blinds(horizontal)">
                                      <p:cBhvr>
                                        <p:cTn id="15" dur="500"/>
                                        <p:tgtEl>
                                          <p:spTgt spid="4">
                                            <p:graphicEl>
                                              <a:dgm id="{05C964A6-CBD2-495C-9304-098734D0E28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p:cNvGraphicFramePr>
          <p:nvPr/>
        </p:nvGraphicFramePr>
        <p:xfrm>
          <a:off x="457200" y="1774825"/>
          <a:ext cx="8229600" cy="462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ítulo 1"/>
          <p:cNvSpPr>
            <a:spLocks noGrp="1"/>
          </p:cNvSpPr>
          <p:nvPr>
            <p:ph type="title"/>
          </p:nvPr>
        </p:nvSpPr>
        <p:spPr/>
        <p:txBody>
          <a:bodyPr>
            <a:normAutofit/>
          </a:bodyPr>
          <a:lstStyle/>
          <a:p>
            <a:r>
              <a:rPr lang="en-US" smtClean="0">
                <a:solidFill>
                  <a:srgbClr val="C00000"/>
                </a:solidFill>
                <a:effectLst>
                  <a:outerShdw blurRad="38100" dist="38100" dir="2700000" algn="tl">
                    <a:srgbClr val="000000">
                      <a:alpha val="43137"/>
                    </a:srgbClr>
                  </a:outerShdw>
                </a:effectLst>
              </a:rPr>
              <a:t>Scenario </a:t>
            </a:r>
            <a:r>
              <a:rPr lang="en-US">
                <a:solidFill>
                  <a:srgbClr val="C00000"/>
                </a:solidFill>
                <a:effectLst>
                  <a:outerShdw blurRad="38100" dist="38100" dir="2700000" algn="tl">
                    <a:srgbClr val="000000">
                      <a:alpha val="43137"/>
                    </a:srgbClr>
                  </a:outerShdw>
                </a:effectLst>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graphicEl>
                                              <a:dgm id="{632CBE87-8899-402C-9B59-AF755F65A0D8}"/>
                                            </p:graphicEl>
                                          </p:spTgt>
                                        </p:tgtEl>
                                        <p:attrNameLst>
                                          <p:attrName>style.visibility</p:attrName>
                                        </p:attrNameLst>
                                      </p:cBhvr>
                                      <p:to>
                                        <p:strVal val="visible"/>
                                      </p:to>
                                    </p:set>
                                    <p:animEffect transition="in" filter="blinds(horizontal)">
                                      <p:cBhvr>
                                        <p:cTn id="7" dur="500"/>
                                        <p:tgtEl>
                                          <p:spTgt spid="4">
                                            <p:graphicEl>
                                              <a:dgm id="{632CBE87-8899-402C-9B59-AF755F65A0D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graphicEl>
                                              <a:dgm id="{CF70FD96-05D8-4BDB-8DFD-7611C4BB9009}"/>
                                            </p:graphicEl>
                                          </p:spTgt>
                                        </p:tgtEl>
                                        <p:attrNameLst>
                                          <p:attrName>style.visibility</p:attrName>
                                        </p:attrNameLst>
                                      </p:cBhvr>
                                      <p:to>
                                        <p:strVal val="visible"/>
                                      </p:to>
                                    </p:set>
                                    <p:animEffect transition="in" filter="blinds(horizontal)">
                                      <p:cBhvr>
                                        <p:cTn id="12" dur="500"/>
                                        <p:tgtEl>
                                          <p:spTgt spid="4">
                                            <p:graphicEl>
                                              <a:dgm id="{CF70FD96-05D8-4BDB-8DFD-7611C4BB9009}"/>
                                            </p:graphic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
                                            <p:graphicEl>
                                              <a:dgm id="{05C964A6-CBD2-495C-9304-098734D0E28F}"/>
                                            </p:graphicEl>
                                          </p:spTgt>
                                        </p:tgtEl>
                                        <p:attrNameLst>
                                          <p:attrName>style.visibility</p:attrName>
                                        </p:attrNameLst>
                                      </p:cBhvr>
                                      <p:to>
                                        <p:strVal val="visible"/>
                                      </p:to>
                                    </p:set>
                                    <p:animEffect transition="in" filter="blinds(horizontal)">
                                      <p:cBhvr>
                                        <p:cTn id="15" dur="500"/>
                                        <p:tgtEl>
                                          <p:spTgt spid="4">
                                            <p:graphicEl>
                                              <a:dgm id="{05C964A6-CBD2-495C-9304-098734D0E28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071538" y="1928802"/>
            <a:ext cx="3214710" cy="2571768"/>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Ontologies</a:t>
            </a:r>
            <a:endParaRPr lang="en-US" sz="1400" b="1" dirty="0">
              <a:effectLst>
                <a:outerShdw blurRad="38100" dist="38100" dir="2700000" algn="tl">
                  <a:srgbClr val="000000">
                    <a:alpha val="43137"/>
                  </a:srgbClr>
                </a:outerShdw>
              </a:effectLst>
            </a:endParaRPr>
          </a:p>
        </p:txBody>
      </p:sp>
      <p:sp>
        <p:nvSpPr>
          <p:cNvPr id="8" name="Triângulo isósceles 7"/>
          <p:cNvSpPr/>
          <p:nvPr/>
        </p:nvSpPr>
        <p:spPr>
          <a:xfrm rot="16200000">
            <a:off x="3784468" y="3287838"/>
            <a:ext cx="1060704" cy="914400"/>
          </a:xfrm>
          <a:prstGeom prst="triangl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Retângulo 6"/>
          <p:cNvSpPr/>
          <p:nvPr/>
        </p:nvSpPr>
        <p:spPr>
          <a:xfrm>
            <a:off x="4786314" y="1928802"/>
            <a:ext cx="3357586" cy="2571768"/>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b="1" smtClean="0">
                <a:effectLst>
                  <a:outerShdw blurRad="38100" dist="38100" dir="2700000" algn="tl">
                    <a:srgbClr val="000000">
                      <a:alpha val="43137"/>
                    </a:srgbClr>
                  </a:outerShdw>
                </a:effectLst>
              </a:rPr>
              <a:t>Software </a:t>
            </a:r>
          </a:p>
          <a:p>
            <a:pPr algn="ctr"/>
            <a:r>
              <a:rPr lang="en-US" sz="3200" b="1" smtClean="0">
                <a:effectLst>
                  <a:outerShdw blurRad="38100" dist="38100" dir="2700000" algn="tl">
                    <a:srgbClr val="000000">
                      <a:alpha val="43137"/>
                    </a:srgbClr>
                  </a:outerShdw>
                </a:effectLst>
              </a:rPr>
              <a:t>Engineering</a:t>
            </a:r>
            <a:endParaRPr lang="en-US" sz="3200" b="1">
              <a:effectLst>
                <a:outerShdw blurRad="38100" dist="38100" dir="2700000" algn="tl">
                  <a:srgbClr val="000000">
                    <a:alpha val="43137"/>
                  </a:srgbClr>
                </a:outerShdw>
              </a:effectLst>
            </a:endParaRPr>
          </a:p>
        </p:txBody>
      </p:sp>
      <p:sp>
        <p:nvSpPr>
          <p:cNvPr id="6" name="Triângulo isósceles 5"/>
          <p:cNvSpPr/>
          <p:nvPr/>
        </p:nvSpPr>
        <p:spPr>
          <a:xfrm rot="5400000">
            <a:off x="4213096" y="2216268"/>
            <a:ext cx="1060704" cy="914400"/>
          </a:xfrm>
          <a:prstGeom prst="triangl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ítulo 3"/>
          <p:cNvSpPr>
            <a:spLocks noGrp="1"/>
          </p:cNvSpPr>
          <p:nvPr>
            <p:ph type="title"/>
          </p:nvPr>
        </p:nvSpPr>
        <p:spPr/>
        <p:txBody>
          <a:bodyPr/>
          <a:lstStyle/>
          <a:p>
            <a:r>
              <a:rPr lang="en-US" smtClean="0">
                <a:solidFill>
                  <a:srgbClr val="C00000"/>
                </a:solidFill>
                <a:effectLst>
                  <a:outerShdw blurRad="38100" dist="38100" dir="2700000" algn="tl">
                    <a:srgbClr val="000000">
                      <a:alpha val="43137"/>
                    </a:srgbClr>
                  </a:outerShdw>
                </a:effectLst>
              </a:rPr>
              <a:t>Collaborations</a:t>
            </a:r>
            <a:r>
              <a:rPr lang="en-US" smtClean="0"/>
              <a:t> </a:t>
            </a:r>
            <a:endParaRPr lang="en-US"/>
          </a:p>
        </p:txBody>
      </p:sp>
      <p:sp>
        <p:nvSpPr>
          <p:cNvPr id="9" name="CaixaDeTexto 8"/>
          <p:cNvSpPr txBox="1"/>
          <p:nvPr/>
        </p:nvSpPr>
        <p:spPr>
          <a:xfrm>
            <a:off x="1707600" y="5720380"/>
            <a:ext cx="2078582" cy="923330"/>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algn="ctr"/>
            <a:r>
              <a:rPr lang="en-US" smtClean="0"/>
              <a:t>May support the </a:t>
            </a:r>
          </a:p>
          <a:p>
            <a:pPr algn="ctr"/>
            <a:r>
              <a:rPr lang="en-US" smtClean="0"/>
              <a:t>Development of </a:t>
            </a:r>
          </a:p>
          <a:p>
            <a:pPr algn="ctr"/>
            <a:r>
              <a:rPr lang="en-US" smtClean="0"/>
              <a:t>new SE approaches </a:t>
            </a:r>
            <a:endParaRPr lang="en-US"/>
          </a:p>
        </p:txBody>
      </p:sp>
      <p:sp>
        <p:nvSpPr>
          <p:cNvPr id="10" name="CaixaDeTexto 9"/>
          <p:cNvSpPr txBox="1"/>
          <p:nvPr/>
        </p:nvSpPr>
        <p:spPr>
          <a:xfrm>
            <a:off x="5429398" y="5791818"/>
            <a:ext cx="2357312" cy="923330"/>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en-US" smtClean="0"/>
              <a:t>Inspirations for the OE </a:t>
            </a:r>
          </a:p>
          <a:p>
            <a:pPr algn="ctr"/>
            <a:r>
              <a:rPr lang="en-US" smtClean="0"/>
              <a:t>development and </a:t>
            </a:r>
          </a:p>
          <a:p>
            <a:pPr algn="ctr"/>
            <a:r>
              <a:rPr lang="en-US" smtClean="0"/>
              <a:t>maturing </a:t>
            </a:r>
            <a:endParaRPr lang="en-US"/>
          </a:p>
        </p:txBody>
      </p:sp>
      <p:sp>
        <p:nvSpPr>
          <p:cNvPr id="13" name="Seta para baixo 12"/>
          <p:cNvSpPr/>
          <p:nvPr/>
        </p:nvSpPr>
        <p:spPr>
          <a:xfrm>
            <a:off x="2214546" y="4643446"/>
            <a:ext cx="1000132" cy="978408"/>
          </a:xfrm>
          <a:prstGeom prst="down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Seta para baixo 13"/>
          <p:cNvSpPr/>
          <p:nvPr/>
        </p:nvSpPr>
        <p:spPr>
          <a:xfrm>
            <a:off x="6072198" y="4643446"/>
            <a:ext cx="1000132" cy="978408"/>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1" animBg="1"/>
      <p:bldP spid="9" grpId="0" animBg="1"/>
      <p:bldP spid="10" grpId="0" animBg="1"/>
      <p:bldP spid="13" grpId="0" animBg="1"/>
      <p:bldP spid="14" grpId="0" animBg="1"/>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olstí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6465</TotalTime>
  <Words>2672</Words>
  <Application>Microsoft Office PowerPoint</Application>
  <PresentationFormat>Apresentação na tela (4:3)</PresentationFormat>
  <Paragraphs>508</Paragraphs>
  <Slides>62</Slides>
  <Notes>4</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62</vt:i4>
      </vt:variant>
    </vt:vector>
  </HeadingPairs>
  <TitlesOfParts>
    <vt:vector size="65" baseType="lpstr">
      <vt:lpstr>Arial</vt:lpstr>
      <vt:lpstr>Calibri</vt:lpstr>
      <vt:lpstr>Tema do Office</vt:lpstr>
      <vt:lpstr>Software Engineering and Ontological Engineering: Contributions, Perspectives,   Challenges and Learned Lessons</vt:lpstr>
      <vt:lpstr>Summary</vt:lpstr>
      <vt:lpstr>Summary</vt:lpstr>
      <vt:lpstr>Introduction</vt:lpstr>
      <vt:lpstr>Motivation</vt:lpstr>
      <vt:lpstr>SE and OE: close…  or too far away??</vt:lpstr>
      <vt:lpstr>Scenario 1</vt:lpstr>
      <vt:lpstr>Scenario 2</vt:lpstr>
      <vt:lpstr>Collaborations </vt:lpstr>
      <vt:lpstr>Basic Definitions</vt:lpstr>
      <vt:lpstr>Context</vt:lpstr>
      <vt:lpstr>Software Engineering</vt:lpstr>
      <vt:lpstr>Software Engineering</vt:lpstr>
      <vt:lpstr>Software Engineering</vt:lpstr>
      <vt:lpstr>Software Engineering</vt:lpstr>
      <vt:lpstr>Software Engineering</vt:lpstr>
      <vt:lpstr>Software Engineering</vt:lpstr>
      <vt:lpstr>Software Engineering</vt:lpstr>
      <vt:lpstr>Software Engineering</vt:lpstr>
      <vt:lpstr>Software Engineering</vt:lpstr>
      <vt:lpstr>Software Engineering</vt:lpstr>
      <vt:lpstr>Software Engineering</vt:lpstr>
      <vt:lpstr>Software Engineering</vt:lpstr>
      <vt:lpstr>Software Engineering</vt:lpstr>
      <vt:lpstr>Software Engineering</vt:lpstr>
      <vt:lpstr>Software Engineering</vt:lpstr>
      <vt:lpstr>Software Engineering</vt:lpstr>
      <vt:lpstr>Software Engineering</vt:lpstr>
      <vt:lpstr>Software Engineering</vt:lpstr>
      <vt:lpstr>Software Engineering</vt:lpstr>
      <vt:lpstr>Knowledge Engineering</vt:lpstr>
      <vt:lpstr>Knowledge Engineering</vt:lpstr>
      <vt:lpstr>Knowledge Engineering</vt:lpstr>
      <vt:lpstr>Ontological Engineering</vt:lpstr>
      <vt:lpstr>Ontological Engineering</vt:lpstr>
      <vt:lpstr>Ontological Engineering</vt:lpstr>
      <vt:lpstr>Ontological Engineering</vt:lpstr>
      <vt:lpstr>Ontological Engineering</vt:lpstr>
      <vt:lpstr>Ontological Engineering</vt:lpstr>
      <vt:lpstr>Ontological Engineering</vt:lpstr>
      <vt:lpstr>Ontological Engineering</vt:lpstr>
      <vt:lpstr>Ontological Engineering</vt:lpstr>
      <vt:lpstr>Ontological Engineering</vt:lpstr>
      <vt:lpstr>Ontological Engineering</vt:lpstr>
      <vt:lpstr>Ontological Engineering</vt:lpstr>
      <vt:lpstr>Ontological Engineering</vt:lpstr>
      <vt:lpstr>Ontological Engineering</vt:lpstr>
      <vt:lpstr>Ontological Engineering</vt:lpstr>
      <vt:lpstr>Ontological Engineering</vt:lpstr>
      <vt:lpstr>Ontological Engineering</vt:lpstr>
      <vt:lpstr>Ontological Engineering</vt:lpstr>
      <vt:lpstr>Similarities between SE and OE</vt:lpstr>
      <vt:lpstr>Differences between SE and OE</vt:lpstr>
      <vt:lpstr>Differences between SE and OE</vt:lpstr>
      <vt:lpstr>Reflections</vt:lpstr>
      <vt:lpstr>Reflections</vt:lpstr>
      <vt:lpstr>Conclusions </vt:lpstr>
      <vt:lpstr>Conclusions</vt:lpstr>
      <vt:lpstr>References</vt:lpstr>
      <vt:lpstr>References</vt:lpstr>
      <vt:lpstr>References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Engenharia de Software e Ontologias: Contribuições, Perspectivas e Desafios</dc:title>
  <dc:creator>MARCELO</dc:creator>
  <cp:lastModifiedBy>Fred</cp:lastModifiedBy>
  <cp:revision>561</cp:revision>
  <dcterms:created xsi:type="dcterms:W3CDTF">2008-09-25T12:42:38Z</dcterms:created>
  <dcterms:modified xsi:type="dcterms:W3CDTF">2008-10-21T19:44:48Z</dcterms:modified>
</cp:coreProperties>
</file>